
<file path=[Content_Types].xml><?xml version="1.0" encoding="utf-8"?>
<Types xmlns="http://schemas.openxmlformats.org/package/2006/content-types">
  <Default Extension="png" ContentType="image/png"/>
  <Default Extension="jpeg" ContentType="image/jpeg"/>
  <Default Extension="emf" ContentType="image/x-emf"/>
  <Default Extension="xls" ContentType="application/vnd.ms-excel"/>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Lst>
  <p:notesMasterIdLst>
    <p:notesMasterId r:id="rId34"/>
  </p:notesMasterIdLst>
  <p:sldIdLst>
    <p:sldId id="273" r:id="rId5"/>
    <p:sldId id="258" r:id="rId6"/>
    <p:sldId id="298" r:id="rId7"/>
    <p:sldId id="297" r:id="rId8"/>
    <p:sldId id="282" r:id="rId9"/>
    <p:sldId id="281" r:id="rId10"/>
    <p:sldId id="274" r:id="rId11"/>
    <p:sldId id="284" r:id="rId12"/>
    <p:sldId id="286" r:id="rId13"/>
    <p:sldId id="306" r:id="rId14"/>
    <p:sldId id="307" r:id="rId15"/>
    <p:sldId id="296" r:id="rId16"/>
    <p:sldId id="260" r:id="rId17"/>
    <p:sldId id="294" r:id="rId18"/>
    <p:sldId id="289" r:id="rId19"/>
    <p:sldId id="299" r:id="rId20"/>
    <p:sldId id="261" r:id="rId21"/>
    <p:sldId id="300" r:id="rId22"/>
    <p:sldId id="301" r:id="rId23"/>
    <p:sldId id="277" r:id="rId24"/>
    <p:sldId id="278" r:id="rId25"/>
    <p:sldId id="304" r:id="rId26"/>
    <p:sldId id="279" r:id="rId27"/>
    <p:sldId id="280" r:id="rId28"/>
    <p:sldId id="303" r:id="rId29"/>
    <p:sldId id="302" r:id="rId30"/>
    <p:sldId id="292" r:id="rId31"/>
    <p:sldId id="290" r:id="rId32"/>
    <p:sldId id="305"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ankla" initials="H" lastIdx="8" clrIdx="0"/>
  <p:cmAuthor id="1" name=" " initials="MSOffice"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60" autoAdjust="0"/>
    <p:restoredTop sz="82025" autoAdjust="0"/>
  </p:normalViewPr>
  <p:slideViewPr>
    <p:cSldViewPr>
      <p:cViewPr varScale="1">
        <p:scale>
          <a:sx n="81" d="100"/>
          <a:sy n="81" d="100"/>
        </p:scale>
        <p:origin x="-840"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69841D-B47E-4922-8F4C-658A6C2A57BB}" type="datetimeFigureOut">
              <a:rPr lang="en-US" smtClean="0"/>
              <a:pPr/>
              <a:t>5/9/2018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50A580-1897-41CA-B8B3-A095E1159CFD}" type="slidenum">
              <a:rPr lang="en-US" smtClean="0"/>
              <a:pPr/>
              <a:t>‹#›</a:t>
            </a:fld>
            <a:endParaRPr lang="en-US"/>
          </a:p>
        </p:txBody>
      </p:sp>
    </p:spTree>
    <p:extLst>
      <p:ext uri="{BB962C8B-B14F-4D97-AF65-F5344CB8AC3E}">
        <p14:creationId xmlns:p14="http://schemas.microsoft.com/office/powerpoint/2010/main" val="30152942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Political institutions likely to produce positive outcomes are those exposing leaders to popular democratic pressures while insulating them from particularistic interest groups. </a:t>
            </a:r>
          </a:p>
          <a:p>
            <a:endParaRPr lang="en-US" sz="1200" dirty="0" smtClean="0"/>
          </a:p>
          <a:p>
            <a:r>
              <a:rPr lang="en-US" sz="1200" dirty="0" smtClean="0"/>
              <a:t>We investigate the political conditions that improve decentralized provision of public goods—the interaction between democratic decentralization (i.e., SNGs elections) and the organization of political parties (i.e. power of national party leaders to nominate or not nominate candidates for </a:t>
            </a:r>
            <a:r>
              <a:rPr lang="en-US" sz="1200" dirty="0" err="1" smtClean="0"/>
              <a:t>subnational</a:t>
            </a:r>
            <a:r>
              <a:rPr lang="en-US" sz="1200" dirty="0" smtClean="0"/>
              <a:t> office).</a:t>
            </a:r>
          </a:p>
          <a:p>
            <a:endParaRPr lang="en-US" dirty="0"/>
          </a:p>
        </p:txBody>
      </p:sp>
      <p:sp>
        <p:nvSpPr>
          <p:cNvPr id="4" name="Slide Number Placeholder 3"/>
          <p:cNvSpPr>
            <a:spLocks noGrp="1"/>
          </p:cNvSpPr>
          <p:nvPr>
            <p:ph type="sldNum" sz="quarter" idx="10"/>
          </p:nvPr>
        </p:nvSpPr>
        <p:spPr/>
        <p:txBody>
          <a:bodyPr/>
          <a:lstStyle/>
          <a:p>
            <a:fld id="{2B50A580-1897-41CA-B8B3-A095E1159CFD}" type="slidenum">
              <a:rPr lang="en-US" smtClean="0"/>
              <a:pPr/>
              <a:t>13</a:t>
            </a:fld>
            <a:endParaRPr lang="en-US"/>
          </a:p>
        </p:txBody>
      </p:sp>
    </p:spTree>
    <p:extLst>
      <p:ext uri="{BB962C8B-B14F-4D97-AF65-F5344CB8AC3E}">
        <p14:creationId xmlns:p14="http://schemas.microsoft.com/office/powerpoint/2010/main" val="40761445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We examine how party decentralization interacts with democratic decentralization to influence provision of public goods at the </a:t>
            </a:r>
            <a:r>
              <a:rPr lang="en-US" dirty="0" err="1" smtClean="0"/>
              <a:t>subnational</a:t>
            </a:r>
            <a:r>
              <a:rPr lang="en-US" dirty="0" smtClean="0"/>
              <a:t> level.</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first of our dummies, labeled </a:t>
            </a:r>
            <a:r>
              <a:rPr lang="en-US" sz="1200" i="1" kern="1200" dirty="0" smtClean="0">
                <a:solidFill>
                  <a:schemeClr val="tx1"/>
                </a:solidFill>
                <a:latin typeface="+mn-lt"/>
                <a:ea typeface="+mn-ea"/>
                <a:cs typeface="+mn-cs"/>
              </a:rPr>
              <a:t>Democratic Decentralization, Party Centralization</a:t>
            </a:r>
            <a:r>
              <a:rPr lang="en-US" sz="1200" kern="1200" dirty="0" smtClean="0">
                <a:solidFill>
                  <a:schemeClr val="tx1"/>
                </a:solidFill>
                <a:latin typeface="+mn-lt"/>
                <a:ea typeface="+mn-ea"/>
                <a:cs typeface="+mn-cs"/>
              </a:rPr>
              <a:t>, is coded “1” when (1) there are municipal elections, and (2) more than 75% of municipal council seats are held by national parties, and (3) national party leaders exercise centralized power over municipal party nomination (i.e. party centralization is coded “0” above).  The second, labeled </a:t>
            </a:r>
            <a:r>
              <a:rPr lang="en-US" sz="1200" i="1" kern="1200" dirty="0" smtClean="0">
                <a:solidFill>
                  <a:schemeClr val="tx1"/>
                </a:solidFill>
                <a:latin typeface="+mn-lt"/>
                <a:ea typeface="+mn-ea"/>
                <a:cs typeface="+mn-cs"/>
              </a:rPr>
              <a:t>Democratic Decentralization, Party Decentralization</a:t>
            </a:r>
            <a:r>
              <a:rPr lang="en-US" sz="1200" kern="1200" dirty="0" smtClean="0">
                <a:solidFill>
                  <a:schemeClr val="tx1"/>
                </a:solidFill>
                <a:latin typeface="+mn-lt"/>
                <a:ea typeface="+mn-ea"/>
                <a:cs typeface="+mn-cs"/>
              </a:rPr>
              <a:t>, is coded “1” when (1) there are municipal elections, and (2) either fewer than 75% of municipal council seats are controlled by national parties </a:t>
            </a:r>
            <a:r>
              <a:rPr lang="en-US" sz="1200" u="sng" kern="1200" dirty="0" smtClean="0">
                <a:solidFill>
                  <a:schemeClr val="tx1"/>
                </a:solidFill>
                <a:latin typeface="+mn-lt"/>
                <a:ea typeface="+mn-ea"/>
                <a:cs typeface="+mn-cs"/>
              </a:rPr>
              <a:t>or</a:t>
            </a:r>
            <a:r>
              <a:rPr lang="en-US" sz="1200" kern="1200" dirty="0" smtClean="0">
                <a:solidFill>
                  <a:schemeClr val="tx1"/>
                </a:solidFill>
                <a:latin typeface="+mn-lt"/>
                <a:ea typeface="+mn-ea"/>
                <a:cs typeface="+mn-cs"/>
              </a:rPr>
              <a:t> national party leaders do not control party nomination in municipal elections (i.e. party centralization is coded “1” or “2” above) </a:t>
            </a:r>
            <a:r>
              <a:rPr lang="en-US" sz="1200" u="sng" kern="1200" dirty="0" smtClean="0">
                <a:solidFill>
                  <a:schemeClr val="tx1"/>
                </a:solidFill>
                <a:latin typeface="+mn-lt"/>
                <a:ea typeface="+mn-ea"/>
                <a:cs typeface="+mn-cs"/>
              </a:rPr>
              <a:t>or</a:t>
            </a:r>
            <a:r>
              <a:rPr lang="en-US" sz="1200" kern="1200" dirty="0" smtClean="0">
                <a:solidFill>
                  <a:schemeClr val="tx1"/>
                </a:solidFill>
                <a:latin typeface="+mn-lt"/>
                <a:ea typeface="+mn-ea"/>
                <a:cs typeface="+mn-cs"/>
              </a:rPr>
              <a:t> both.  Note that both variables are coded “0” when there are no municipal elections, so that is the reference category.</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2B50A580-1897-41CA-B8B3-A095E1159CFD}" type="slidenum">
              <a:rPr lang="en-US" smtClean="0"/>
              <a:pPr/>
              <a:t>16</a:t>
            </a:fld>
            <a:endParaRPr lang="en-US"/>
          </a:p>
        </p:txBody>
      </p:sp>
    </p:spTree>
    <p:extLst>
      <p:ext uri="{BB962C8B-B14F-4D97-AF65-F5344CB8AC3E}">
        <p14:creationId xmlns:p14="http://schemas.microsoft.com/office/powerpoint/2010/main" val="13880257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We examine how party decentralization interacts with democratic decentralization to influence provision of public goods at the </a:t>
            </a:r>
            <a:r>
              <a:rPr lang="en-US" dirty="0" err="1" smtClean="0"/>
              <a:t>subnational</a:t>
            </a:r>
            <a:r>
              <a:rPr lang="en-US" dirty="0" smtClean="0"/>
              <a:t> level.</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first of our dummies, labeled </a:t>
            </a:r>
            <a:r>
              <a:rPr lang="en-US" sz="1200" i="1" kern="1200" dirty="0" smtClean="0">
                <a:solidFill>
                  <a:schemeClr val="tx1"/>
                </a:solidFill>
                <a:latin typeface="+mn-lt"/>
                <a:ea typeface="+mn-ea"/>
                <a:cs typeface="+mn-cs"/>
              </a:rPr>
              <a:t>Democratic Decentralization, Party Centralization</a:t>
            </a:r>
            <a:r>
              <a:rPr lang="en-US" sz="1200" kern="1200" dirty="0" smtClean="0">
                <a:solidFill>
                  <a:schemeClr val="tx1"/>
                </a:solidFill>
                <a:latin typeface="+mn-lt"/>
                <a:ea typeface="+mn-ea"/>
                <a:cs typeface="+mn-cs"/>
              </a:rPr>
              <a:t>, is coded “1” when (1) there are municipal elections, and (2) more than 75% of municipal council seats are held by national parties, and (3) national party leaders exercise centralized power over municipal party nomination (i.e. party centralization is coded “0” above).  The second, labeled </a:t>
            </a:r>
            <a:r>
              <a:rPr lang="en-US" sz="1200" i="1" kern="1200" dirty="0" smtClean="0">
                <a:solidFill>
                  <a:schemeClr val="tx1"/>
                </a:solidFill>
                <a:latin typeface="+mn-lt"/>
                <a:ea typeface="+mn-ea"/>
                <a:cs typeface="+mn-cs"/>
              </a:rPr>
              <a:t>Democratic Decentralization, Party Decentralization</a:t>
            </a:r>
            <a:r>
              <a:rPr lang="en-US" sz="1200" kern="1200" dirty="0" smtClean="0">
                <a:solidFill>
                  <a:schemeClr val="tx1"/>
                </a:solidFill>
                <a:latin typeface="+mn-lt"/>
                <a:ea typeface="+mn-ea"/>
                <a:cs typeface="+mn-cs"/>
              </a:rPr>
              <a:t>, is coded “1” when (1) there are municipal elections, and (2) either fewer than 75% of municipal council seats are controlled by national parties </a:t>
            </a:r>
            <a:r>
              <a:rPr lang="en-US" sz="1200" u="sng" kern="1200" dirty="0" smtClean="0">
                <a:solidFill>
                  <a:schemeClr val="tx1"/>
                </a:solidFill>
                <a:latin typeface="+mn-lt"/>
                <a:ea typeface="+mn-ea"/>
                <a:cs typeface="+mn-cs"/>
              </a:rPr>
              <a:t>or</a:t>
            </a:r>
            <a:r>
              <a:rPr lang="en-US" sz="1200" kern="1200" dirty="0" smtClean="0">
                <a:solidFill>
                  <a:schemeClr val="tx1"/>
                </a:solidFill>
                <a:latin typeface="+mn-lt"/>
                <a:ea typeface="+mn-ea"/>
                <a:cs typeface="+mn-cs"/>
              </a:rPr>
              <a:t> national party leaders do not control party nomination in municipal elections (i.e. party centralization is coded “1” or “2” above) </a:t>
            </a:r>
            <a:r>
              <a:rPr lang="en-US" sz="1200" u="sng" kern="1200" dirty="0" smtClean="0">
                <a:solidFill>
                  <a:schemeClr val="tx1"/>
                </a:solidFill>
                <a:latin typeface="+mn-lt"/>
                <a:ea typeface="+mn-ea"/>
                <a:cs typeface="+mn-cs"/>
              </a:rPr>
              <a:t>or</a:t>
            </a:r>
            <a:r>
              <a:rPr lang="en-US" sz="1200" kern="1200" dirty="0" smtClean="0">
                <a:solidFill>
                  <a:schemeClr val="tx1"/>
                </a:solidFill>
                <a:latin typeface="+mn-lt"/>
                <a:ea typeface="+mn-ea"/>
                <a:cs typeface="+mn-cs"/>
              </a:rPr>
              <a:t> both.  Note that both variables are coded “0” when there are no municipal elections, so that is the reference category.</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2B50A580-1897-41CA-B8B3-A095E1159CFD}" type="slidenum">
              <a:rPr lang="en-US" smtClean="0"/>
              <a:pPr/>
              <a:t>17</a:t>
            </a:fld>
            <a:endParaRPr lang="en-US"/>
          </a:p>
        </p:txBody>
      </p:sp>
    </p:spTree>
    <p:extLst>
      <p:ext uri="{BB962C8B-B14F-4D97-AF65-F5344CB8AC3E}">
        <p14:creationId xmlns:p14="http://schemas.microsoft.com/office/powerpoint/2010/main" val="13880257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A87E279-33EC-474E-8A93-F2AE906CD1BE}" type="datetimeFigureOut">
              <a:rPr lang="en-US" smtClean="0"/>
              <a:pPr/>
              <a:t>5/9/2018</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CBD86140-9D8A-4F9B-821E-24E6996C99C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A87E279-33EC-474E-8A93-F2AE906CD1BE}" type="datetimeFigureOut">
              <a:rPr lang="en-US" smtClean="0"/>
              <a:pPr/>
              <a:t>5/9/2018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BD86140-9D8A-4F9B-821E-24E6996C99C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A87E279-33EC-474E-8A93-F2AE906CD1BE}" type="datetimeFigureOut">
              <a:rPr lang="en-US" smtClean="0"/>
              <a:pPr/>
              <a:t>5/9/2018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BD86140-9D8A-4F9B-821E-24E6996C99C2}"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327061C-C81B-49A3-912B-6F2F64DD7268}" type="datetimeFigureOut">
              <a:rPr lang="es-MX" smtClean="0">
                <a:solidFill>
                  <a:srgbClr val="0070C0">
                    <a:tint val="75000"/>
                  </a:srgbClr>
                </a:solidFill>
              </a:rPr>
              <a:pPr/>
              <a:t>09/05/2018</a:t>
            </a:fld>
            <a:endParaRPr lang="es-MX">
              <a:solidFill>
                <a:srgbClr val="0070C0">
                  <a:tint val="75000"/>
                </a:srgbClr>
              </a:solidFill>
            </a:endParaRPr>
          </a:p>
        </p:txBody>
      </p:sp>
      <p:sp>
        <p:nvSpPr>
          <p:cNvPr id="5" name="Footer Placeholder 4"/>
          <p:cNvSpPr>
            <a:spLocks noGrp="1"/>
          </p:cNvSpPr>
          <p:nvPr>
            <p:ph type="ftr" sz="quarter" idx="11"/>
          </p:nvPr>
        </p:nvSpPr>
        <p:spPr/>
        <p:txBody>
          <a:bodyPr/>
          <a:lstStyle/>
          <a:p>
            <a:endParaRPr lang="es-MX">
              <a:solidFill>
                <a:srgbClr val="0070C0">
                  <a:tint val="75000"/>
                </a:srgbClr>
              </a:solidFill>
            </a:endParaRPr>
          </a:p>
        </p:txBody>
      </p:sp>
      <p:sp>
        <p:nvSpPr>
          <p:cNvPr id="6" name="Slide Number Placeholder 5"/>
          <p:cNvSpPr>
            <a:spLocks noGrp="1"/>
          </p:cNvSpPr>
          <p:nvPr>
            <p:ph type="sldNum" sz="quarter" idx="12"/>
          </p:nvPr>
        </p:nvSpPr>
        <p:spPr/>
        <p:txBody>
          <a:bodyPr/>
          <a:lstStyle/>
          <a:p>
            <a:fld id="{8FB4CB98-2552-4C9B-9C7A-693C447B8996}" type="slidenum">
              <a:rPr lang="es-MX" smtClean="0">
                <a:solidFill>
                  <a:srgbClr val="0070C0">
                    <a:tint val="75000"/>
                  </a:srgbClr>
                </a:solidFill>
              </a:rPr>
              <a:pPr/>
              <a:t>‹#›</a:t>
            </a:fld>
            <a:endParaRPr lang="es-MX">
              <a:solidFill>
                <a:srgbClr val="0070C0">
                  <a:tint val="75000"/>
                </a:srgbClr>
              </a:solidFill>
            </a:endParaRPr>
          </a:p>
        </p:txBody>
      </p:sp>
    </p:spTree>
    <p:extLst>
      <p:ext uri="{BB962C8B-B14F-4D97-AF65-F5344CB8AC3E}">
        <p14:creationId xmlns:p14="http://schemas.microsoft.com/office/powerpoint/2010/main" val="5812963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27061C-C81B-49A3-912B-6F2F64DD7268}" type="datetimeFigureOut">
              <a:rPr lang="es-MX" smtClean="0">
                <a:solidFill>
                  <a:srgbClr val="0070C0">
                    <a:tint val="75000"/>
                  </a:srgbClr>
                </a:solidFill>
              </a:rPr>
              <a:pPr/>
              <a:t>09/05/2018</a:t>
            </a:fld>
            <a:endParaRPr lang="es-MX">
              <a:solidFill>
                <a:srgbClr val="0070C0">
                  <a:tint val="75000"/>
                </a:srgbClr>
              </a:solidFill>
            </a:endParaRPr>
          </a:p>
        </p:txBody>
      </p:sp>
      <p:sp>
        <p:nvSpPr>
          <p:cNvPr id="5" name="Footer Placeholder 4"/>
          <p:cNvSpPr>
            <a:spLocks noGrp="1"/>
          </p:cNvSpPr>
          <p:nvPr>
            <p:ph type="ftr" sz="quarter" idx="11"/>
          </p:nvPr>
        </p:nvSpPr>
        <p:spPr/>
        <p:txBody>
          <a:bodyPr/>
          <a:lstStyle/>
          <a:p>
            <a:endParaRPr lang="es-MX">
              <a:solidFill>
                <a:srgbClr val="0070C0">
                  <a:tint val="75000"/>
                </a:srgbClr>
              </a:solidFill>
            </a:endParaRPr>
          </a:p>
        </p:txBody>
      </p:sp>
      <p:sp>
        <p:nvSpPr>
          <p:cNvPr id="6" name="Slide Number Placeholder 5"/>
          <p:cNvSpPr>
            <a:spLocks noGrp="1"/>
          </p:cNvSpPr>
          <p:nvPr>
            <p:ph type="sldNum" sz="quarter" idx="12"/>
          </p:nvPr>
        </p:nvSpPr>
        <p:spPr/>
        <p:txBody>
          <a:bodyPr/>
          <a:lstStyle/>
          <a:p>
            <a:fld id="{8FB4CB98-2552-4C9B-9C7A-693C447B8996}" type="slidenum">
              <a:rPr lang="es-MX" smtClean="0">
                <a:solidFill>
                  <a:srgbClr val="0070C0">
                    <a:tint val="75000"/>
                  </a:srgbClr>
                </a:solidFill>
              </a:rPr>
              <a:pPr/>
              <a:t>‹#›</a:t>
            </a:fld>
            <a:endParaRPr lang="es-MX">
              <a:solidFill>
                <a:srgbClr val="0070C0">
                  <a:tint val="75000"/>
                </a:srgbClr>
              </a:solidFill>
            </a:endParaRPr>
          </a:p>
        </p:txBody>
      </p:sp>
    </p:spTree>
    <p:extLst>
      <p:ext uri="{BB962C8B-B14F-4D97-AF65-F5344CB8AC3E}">
        <p14:creationId xmlns:p14="http://schemas.microsoft.com/office/powerpoint/2010/main" val="20018957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327061C-C81B-49A3-912B-6F2F64DD7268}" type="datetimeFigureOut">
              <a:rPr lang="es-MX" smtClean="0">
                <a:solidFill>
                  <a:srgbClr val="0070C0">
                    <a:tint val="75000"/>
                  </a:srgbClr>
                </a:solidFill>
              </a:rPr>
              <a:pPr/>
              <a:t>09/05/2018</a:t>
            </a:fld>
            <a:endParaRPr lang="es-MX">
              <a:solidFill>
                <a:srgbClr val="0070C0">
                  <a:tint val="75000"/>
                </a:srgbClr>
              </a:solidFill>
            </a:endParaRPr>
          </a:p>
        </p:txBody>
      </p:sp>
      <p:sp>
        <p:nvSpPr>
          <p:cNvPr id="5" name="Footer Placeholder 4"/>
          <p:cNvSpPr>
            <a:spLocks noGrp="1"/>
          </p:cNvSpPr>
          <p:nvPr>
            <p:ph type="ftr" sz="quarter" idx="11"/>
          </p:nvPr>
        </p:nvSpPr>
        <p:spPr/>
        <p:txBody>
          <a:bodyPr/>
          <a:lstStyle/>
          <a:p>
            <a:endParaRPr lang="es-MX">
              <a:solidFill>
                <a:srgbClr val="0070C0">
                  <a:tint val="75000"/>
                </a:srgbClr>
              </a:solidFill>
            </a:endParaRPr>
          </a:p>
        </p:txBody>
      </p:sp>
      <p:sp>
        <p:nvSpPr>
          <p:cNvPr id="6" name="Slide Number Placeholder 5"/>
          <p:cNvSpPr>
            <a:spLocks noGrp="1"/>
          </p:cNvSpPr>
          <p:nvPr>
            <p:ph type="sldNum" sz="quarter" idx="12"/>
          </p:nvPr>
        </p:nvSpPr>
        <p:spPr/>
        <p:txBody>
          <a:bodyPr/>
          <a:lstStyle/>
          <a:p>
            <a:fld id="{8FB4CB98-2552-4C9B-9C7A-693C447B8996}" type="slidenum">
              <a:rPr lang="es-MX" smtClean="0">
                <a:solidFill>
                  <a:srgbClr val="0070C0">
                    <a:tint val="75000"/>
                  </a:srgbClr>
                </a:solidFill>
              </a:rPr>
              <a:pPr/>
              <a:t>‹#›</a:t>
            </a:fld>
            <a:endParaRPr lang="es-MX">
              <a:solidFill>
                <a:srgbClr val="0070C0">
                  <a:tint val="75000"/>
                </a:srgbClr>
              </a:solidFill>
            </a:endParaRPr>
          </a:p>
        </p:txBody>
      </p:sp>
    </p:spTree>
    <p:extLst>
      <p:ext uri="{BB962C8B-B14F-4D97-AF65-F5344CB8AC3E}">
        <p14:creationId xmlns:p14="http://schemas.microsoft.com/office/powerpoint/2010/main" val="9039468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327061C-C81B-49A3-912B-6F2F64DD7268}" type="datetimeFigureOut">
              <a:rPr lang="es-MX" smtClean="0">
                <a:solidFill>
                  <a:srgbClr val="0070C0">
                    <a:tint val="75000"/>
                  </a:srgbClr>
                </a:solidFill>
              </a:rPr>
              <a:pPr/>
              <a:t>09/05/2018</a:t>
            </a:fld>
            <a:endParaRPr lang="es-MX">
              <a:solidFill>
                <a:srgbClr val="0070C0">
                  <a:tint val="75000"/>
                </a:srgbClr>
              </a:solidFill>
            </a:endParaRPr>
          </a:p>
        </p:txBody>
      </p:sp>
      <p:sp>
        <p:nvSpPr>
          <p:cNvPr id="6" name="Footer Placeholder 5"/>
          <p:cNvSpPr>
            <a:spLocks noGrp="1"/>
          </p:cNvSpPr>
          <p:nvPr>
            <p:ph type="ftr" sz="quarter" idx="11"/>
          </p:nvPr>
        </p:nvSpPr>
        <p:spPr/>
        <p:txBody>
          <a:bodyPr/>
          <a:lstStyle/>
          <a:p>
            <a:endParaRPr lang="es-MX">
              <a:solidFill>
                <a:srgbClr val="0070C0">
                  <a:tint val="75000"/>
                </a:srgbClr>
              </a:solidFill>
            </a:endParaRPr>
          </a:p>
        </p:txBody>
      </p:sp>
      <p:sp>
        <p:nvSpPr>
          <p:cNvPr id="7" name="Slide Number Placeholder 6"/>
          <p:cNvSpPr>
            <a:spLocks noGrp="1"/>
          </p:cNvSpPr>
          <p:nvPr>
            <p:ph type="sldNum" sz="quarter" idx="12"/>
          </p:nvPr>
        </p:nvSpPr>
        <p:spPr/>
        <p:txBody>
          <a:bodyPr/>
          <a:lstStyle/>
          <a:p>
            <a:fld id="{8FB4CB98-2552-4C9B-9C7A-693C447B8996}" type="slidenum">
              <a:rPr lang="es-MX" smtClean="0">
                <a:solidFill>
                  <a:srgbClr val="0070C0">
                    <a:tint val="75000"/>
                  </a:srgbClr>
                </a:solidFill>
              </a:rPr>
              <a:pPr/>
              <a:t>‹#›</a:t>
            </a:fld>
            <a:endParaRPr lang="es-MX">
              <a:solidFill>
                <a:srgbClr val="0070C0">
                  <a:tint val="75000"/>
                </a:srgbClr>
              </a:solidFill>
            </a:endParaRPr>
          </a:p>
        </p:txBody>
      </p:sp>
    </p:spTree>
    <p:extLst>
      <p:ext uri="{BB962C8B-B14F-4D97-AF65-F5344CB8AC3E}">
        <p14:creationId xmlns:p14="http://schemas.microsoft.com/office/powerpoint/2010/main" val="26666439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327061C-C81B-49A3-912B-6F2F64DD7268}" type="datetimeFigureOut">
              <a:rPr lang="es-MX" smtClean="0">
                <a:solidFill>
                  <a:srgbClr val="0070C0">
                    <a:tint val="75000"/>
                  </a:srgbClr>
                </a:solidFill>
              </a:rPr>
              <a:pPr/>
              <a:t>09/05/2018</a:t>
            </a:fld>
            <a:endParaRPr lang="es-MX">
              <a:solidFill>
                <a:srgbClr val="0070C0">
                  <a:tint val="75000"/>
                </a:srgbClr>
              </a:solidFill>
            </a:endParaRPr>
          </a:p>
        </p:txBody>
      </p:sp>
      <p:sp>
        <p:nvSpPr>
          <p:cNvPr id="8" name="Footer Placeholder 7"/>
          <p:cNvSpPr>
            <a:spLocks noGrp="1"/>
          </p:cNvSpPr>
          <p:nvPr>
            <p:ph type="ftr" sz="quarter" idx="11"/>
          </p:nvPr>
        </p:nvSpPr>
        <p:spPr/>
        <p:txBody>
          <a:bodyPr/>
          <a:lstStyle/>
          <a:p>
            <a:endParaRPr lang="es-MX">
              <a:solidFill>
                <a:srgbClr val="0070C0">
                  <a:tint val="75000"/>
                </a:srgbClr>
              </a:solidFill>
            </a:endParaRPr>
          </a:p>
        </p:txBody>
      </p:sp>
      <p:sp>
        <p:nvSpPr>
          <p:cNvPr id="9" name="Slide Number Placeholder 8"/>
          <p:cNvSpPr>
            <a:spLocks noGrp="1"/>
          </p:cNvSpPr>
          <p:nvPr>
            <p:ph type="sldNum" sz="quarter" idx="12"/>
          </p:nvPr>
        </p:nvSpPr>
        <p:spPr/>
        <p:txBody>
          <a:bodyPr/>
          <a:lstStyle/>
          <a:p>
            <a:fld id="{8FB4CB98-2552-4C9B-9C7A-693C447B8996}" type="slidenum">
              <a:rPr lang="es-MX" smtClean="0">
                <a:solidFill>
                  <a:srgbClr val="0070C0">
                    <a:tint val="75000"/>
                  </a:srgbClr>
                </a:solidFill>
              </a:rPr>
              <a:pPr/>
              <a:t>‹#›</a:t>
            </a:fld>
            <a:endParaRPr lang="es-MX">
              <a:solidFill>
                <a:srgbClr val="0070C0">
                  <a:tint val="75000"/>
                </a:srgbClr>
              </a:solidFill>
            </a:endParaRPr>
          </a:p>
        </p:txBody>
      </p:sp>
    </p:spTree>
    <p:extLst>
      <p:ext uri="{BB962C8B-B14F-4D97-AF65-F5344CB8AC3E}">
        <p14:creationId xmlns:p14="http://schemas.microsoft.com/office/powerpoint/2010/main" val="25049394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327061C-C81B-49A3-912B-6F2F64DD7268}" type="datetimeFigureOut">
              <a:rPr lang="es-MX" smtClean="0">
                <a:solidFill>
                  <a:srgbClr val="0070C0">
                    <a:tint val="75000"/>
                  </a:srgbClr>
                </a:solidFill>
              </a:rPr>
              <a:pPr/>
              <a:t>09/05/2018</a:t>
            </a:fld>
            <a:endParaRPr lang="es-MX">
              <a:solidFill>
                <a:srgbClr val="0070C0">
                  <a:tint val="75000"/>
                </a:srgbClr>
              </a:solidFill>
            </a:endParaRPr>
          </a:p>
        </p:txBody>
      </p:sp>
      <p:sp>
        <p:nvSpPr>
          <p:cNvPr id="4" name="Footer Placeholder 3"/>
          <p:cNvSpPr>
            <a:spLocks noGrp="1"/>
          </p:cNvSpPr>
          <p:nvPr>
            <p:ph type="ftr" sz="quarter" idx="11"/>
          </p:nvPr>
        </p:nvSpPr>
        <p:spPr/>
        <p:txBody>
          <a:bodyPr/>
          <a:lstStyle/>
          <a:p>
            <a:endParaRPr lang="es-MX">
              <a:solidFill>
                <a:srgbClr val="0070C0">
                  <a:tint val="75000"/>
                </a:srgbClr>
              </a:solidFill>
            </a:endParaRPr>
          </a:p>
        </p:txBody>
      </p:sp>
      <p:sp>
        <p:nvSpPr>
          <p:cNvPr id="5" name="Slide Number Placeholder 4"/>
          <p:cNvSpPr>
            <a:spLocks noGrp="1"/>
          </p:cNvSpPr>
          <p:nvPr>
            <p:ph type="sldNum" sz="quarter" idx="12"/>
          </p:nvPr>
        </p:nvSpPr>
        <p:spPr/>
        <p:txBody>
          <a:bodyPr/>
          <a:lstStyle/>
          <a:p>
            <a:fld id="{8FB4CB98-2552-4C9B-9C7A-693C447B8996}" type="slidenum">
              <a:rPr lang="es-MX" smtClean="0">
                <a:solidFill>
                  <a:srgbClr val="0070C0">
                    <a:tint val="75000"/>
                  </a:srgbClr>
                </a:solidFill>
              </a:rPr>
              <a:pPr/>
              <a:t>‹#›</a:t>
            </a:fld>
            <a:endParaRPr lang="es-MX">
              <a:solidFill>
                <a:srgbClr val="0070C0">
                  <a:tint val="75000"/>
                </a:srgbClr>
              </a:solidFill>
            </a:endParaRPr>
          </a:p>
        </p:txBody>
      </p:sp>
    </p:spTree>
    <p:extLst>
      <p:ext uri="{BB962C8B-B14F-4D97-AF65-F5344CB8AC3E}">
        <p14:creationId xmlns:p14="http://schemas.microsoft.com/office/powerpoint/2010/main" val="13959096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27061C-C81B-49A3-912B-6F2F64DD7268}" type="datetimeFigureOut">
              <a:rPr lang="es-MX" smtClean="0">
                <a:solidFill>
                  <a:srgbClr val="0070C0">
                    <a:tint val="75000"/>
                  </a:srgbClr>
                </a:solidFill>
              </a:rPr>
              <a:pPr/>
              <a:t>09/05/2018</a:t>
            </a:fld>
            <a:endParaRPr lang="es-MX">
              <a:solidFill>
                <a:srgbClr val="0070C0">
                  <a:tint val="75000"/>
                </a:srgbClr>
              </a:solidFill>
            </a:endParaRPr>
          </a:p>
        </p:txBody>
      </p:sp>
      <p:sp>
        <p:nvSpPr>
          <p:cNvPr id="3" name="Footer Placeholder 2"/>
          <p:cNvSpPr>
            <a:spLocks noGrp="1"/>
          </p:cNvSpPr>
          <p:nvPr>
            <p:ph type="ftr" sz="quarter" idx="11"/>
          </p:nvPr>
        </p:nvSpPr>
        <p:spPr/>
        <p:txBody>
          <a:bodyPr/>
          <a:lstStyle/>
          <a:p>
            <a:endParaRPr lang="es-MX">
              <a:solidFill>
                <a:srgbClr val="0070C0">
                  <a:tint val="75000"/>
                </a:srgbClr>
              </a:solidFill>
            </a:endParaRPr>
          </a:p>
        </p:txBody>
      </p:sp>
      <p:sp>
        <p:nvSpPr>
          <p:cNvPr id="4" name="Slide Number Placeholder 3"/>
          <p:cNvSpPr>
            <a:spLocks noGrp="1"/>
          </p:cNvSpPr>
          <p:nvPr>
            <p:ph type="sldNum" sz="quarter" idx="12"/>
          </p:nvPr>
        </p:nvSpPr>
        <p:spPr/>
        <p:txBody>
          <a:bodyPr/>
          <a:lstStyle/>
          <a:p>
            <a:fld id="{8FB4CB98-2552-4C9B-9C7A-693C447B8996}" type="slidenum">
              <a:rPr lang="es-MX" smtClean="0">
                <a:solidFill>
                  <a:srgbClr val="0070C0">
                    <a:tint val="75000"/>
                  </a:srgbClr>
                </a:solidFill>
              </a:rPr>
              <a:pPr/>
              <a:t>‹#›</a:t>
            </a:fld>
            <a:endParaRPr lang="es-MX">
              <a:solidFill>
                <a:srgbClr val="0070C0">
                  <a:tint val="75000"/>
                </a:srgbClr>
              </a:solidFill>
            </a:endParaRPr>
          </a:p>
        </p:txBody>
      </p:sp>
    </p:spTree>
    <p:extLst>
      <p:ext uri="{BB962C8B-B14F-4D97-AF65-F5344CB8AC3E}">
        <p14:creationId xmlns:p14="http://schemas.microsoft.com/office/powerpoint/2010/main" val="9588387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27061C-C81B-49A3-912B-6F2F64DD7268}" type="datetimeFigureOut">
              <a:rPr lang="es-MX" smtClean="0">
                <a:solidFill>
                  <a:srgbClr val="0070C0">
                    <a:tint val="75000"/>
                  </a:srgbClr>
                </a:solidFill>
              </a:rPr>
              <a:pPr/>
              <a:t>09/05/2018</a:t>
            </a:fld>
            <a:endParaRPr lang="es-MX">
              <a:solidFill>
                <a:srgbClr val="0070C0">
                  <a:tint val="75000"/>
                </a:srgbClr>
              </a:solidFill>
            </a:endParaRPr>
          </a:p>
        </p:txBody>
      </p:sp>
      <p:sp>
        <p:nvSpPr>
          <p:cNvPr id="6" name="Footer Placeholder 5"/>
          <p:cNvSpPr>
            <a:spLocks noGrp="1"/>
          </p:cNvSpPr>
          <p:nvPr>
            <p:ph type="ftr" sz="quarter" idx="11"/>
          </p:nvPr>
        </p:nvSpPr>
        <p:spPr/>
        <p:txBody>
          <a:bodyPr/>
          <a:lstStyle/>
          <a:p>
            <a:endParaRPr lang="es-MX">
              <a:solidFill>
                <a:srgbClr val="0070C0">
                  <a:tint val="75000"/>
                </a:srgbClr>
              </a:solidFill>
            </a:endParaRPr>
          </a:p>
        </p:txBody>
      </p:sp>
      <p:sp>
        <p:nvSpPr>
          <p:cNvPr id="7" name="Slide Number Placeholder 6"/>
          <p:cNvSpPr>
            <a:spLocks noGrp="1"/>
          </p:cNvSpPr>
          <p:nvPr>
            <p:ph type="sldNum" sz="quarter" idx="12"/>
          </p:nvPr>
        </p:nvSpPr>
        <p:spPr/>
        <p:txBody>
          <a:bodyPr/>
          <a:lstStyle/>
          <a:p>
            <a:fld id="{8FB4CB98-2552-4C9B-9C7A-693C447B8996}" type="slidenum">
              <a:rPr lang="es-MX" smtClean="0">
                <a:solidFill>
                  <a:srgbClr val="0070C0">
                    <a:tint val="75000"/>
                  </a:srgbClr>
                </a:solidFill>
              </a:rPr>
              <a:pPr/>
              <a:t>‹#›</a:t>
            </a:fld>
            <a:endParaRPr lang="es-MX">
              <a:solidFill>
                <a:srgbClr val="0070C0">
                  <a:tint val="75000"/>
                </a:srgbClr>
              </a:solidFill>
            </a:endParaRPr>
          </a:p>
        </p:txBody>
      </p:sp>
    </p:spTree>
    <p:extLst>
      <p:ext uri="{BB962C8B-B14F-4D97-AF65-F5344CB8AC3E}">
        <p14:creationId xmlns:p14="http://schemas.microsoft.com/office/powerpoint/2010/main" val="1011438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A87E279-33EC-474E-8A93-F2AE906CD1BE}" type="datetimeFigureOut">
              <a:rPr lang="en-US" smtClean="0"/>
              <a:pPr/>
              <a:t>5/9/2018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BD86140-9D8A-4F9B-821E-24E6996C99C2}"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27061C-C81B-49A3-912B-6F2F64DD7268}" type="datetimeFigureOut">
              <a:rPr lang="es-MX" smtClean="0">
                <a:solidFill>
                  <a:srgbClr val="0070C0">
                    <a:tint val="75000"/>
                  </a:srgbClr>
                </a:solidFill>
              </a:rPr>
              <a:pPr/>
              <a:t>09/05/2018</a:t>
            </a:fld>
            <a:endParaRPr lang="es-MX">
              <a:solidFill>
                <a:srgbClr val="0070C0">
                  <a:tint val="75000"/>
                </a:srgbClr>
              </a:solidFill>
            </a:endParaRPr>
          </a:p>
        </p:txBody>
      </p:sp>
      <p:sp>
        <p:nvSpPr>
          <p:cNvPr id="6" name="Footer Placeholder 5"/>
          <p:cNvSpPr>
            <a:spLocks noGrp="1"/>
          </p:cNvSpPr>
          <p:nvPr>
            <p:ph type="ftr" sz="quarter" idx="11"/>
          </p:nvPr>
        </p:nvSpPr>
        <p:spPr/>
        <p:txBody>
          <a:bodyPr/>
          <a:lstStyle/>
          <a:p>
            <a:endParaRPr lang="es-MX">
              <a:solidFill>
                <a:srgbClr val="0070C0">
                  <a:tint val="75000"/>
                </a:srgbClr>
              </a:solidFill>
            </a:endParaRPr>
          </a:p>
        </p:txBody>
      </p:sp>
      <p:sp>
        <p:nvSpPr>
          <p:cNvPr id="7" name="Slide Number Placeholder 6"/>
          <p:cNvSpPr>
            <a:spLocks noGrp="1"/>
          </p:cNvSpPr>
          <p:nvPr>
            <p:ph type="sldNum" sz="quarter" idx="12"/>
          </p:nvPr>
        </p:nvSpPr>
        <p:spPr/>
        <p:txBody>
          <a:bodyPr/>
          <a:lstStyle/>
          <a:p>
            <a:fld id="{8FB4CB98-2552-4C9B-9C7A-693C447B8996}" type="slidenum">
              <a:rPr lang="es-MX" smtClean="0">
                <a:solidFill>
                  <a:srgbClr val="0070C0">
                    <a:tint val="75000"/>
                  </a:srgbClr>
                </a:solidFill>
              </a:rPr>
              <a:pPr/>
              <a:t>‹#›</a:t>
            </a:fld>
            <a:endParaRPr lang="es-MX">
              <a:solidFill>
                <a:srgbClr val="0070C0">
                  <a:tint val="75000"/>
                </a:srgbClr>
              </a:solidFill>
            </a:endParaRPr>
          </a:p>
        </p:txBody>
      </p:sp>
    </p:spTree>
    <p:extLst>
      <p:ext uri="{BB962C8B-B14F-4D97-AF65-F5344CB8AC3E}">
        <p14:creationId xmlns:p14="http://schemas.microsoft.com/office/powerpoint/2010/main" val="26949569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27061C-C81B-49A3-912B-6F2F64DD7268}" type="datetimeFigureOut">
              <a:rPr lang="es-MX" smtClean="0">
                <a:solidFill>
                  <a:srgbClr val="0070C0">
                    <a:tint val="75000"/>
                  </a:srgbClr>
                </a:solidFill>
              </a:rPr>
              <a:pPr/>
              <a:t>09/05/2018</a:t>
            </a:fld>
            <a:endParaRPr lang="es-MX">
              <a:solidFill>
                <a:srgbClr val="0070C0">
                  <a:tint val="75000"/>
                </a:srgbClr>
              </a:solidFill>
            </a:endParaRPr>
          </a:p>
        </p:txBody>
      </p:sp>
      <p:sp>
        <p:nvSpPr>
          <p:cNvPr id="5" name="Footer Placeholder 4"/>
          <p:cNvSpPr>
            <a:spLocks noGrp="1"/>
          </p:cNvSpPr>
          <p:nvPr>
            <p:ph type="ftr" sz="quarter" idx="11"/>
          </p:nvPr>
        </p:nvSpPr>
        <p:spPr/>
        <p:txBody>
          <a:bodyPr/>
          <a:lstStyle/>
          <a:p>
            <a:endParaRPr lang="es-MX">
              <a:solidFill>
                <a:srgbClr val="0070C0">
                  <a:tint val="75000"/>
                </a:srgbClr>
              </a:solidFill>
            </a:endParaRPr>
          </a:p>
        </p:txBody>
      </p:sp>
      <p:sp>
        <p:nvSpPr>
          <p:cNvPr id="6" name="Slide Number Placeholder 5"/>
          <p:cNvSpPr>
            <a:spLocks noGrp="1"/>
          </p:cNvSpPr>
          <p:nvPr>
            <p:ph type="sldNum" sz="quarter" idx="12"/>
          </p:nvPr>
        </p:nvSpPr>
        <p:spPr/>
        <p:txBody>
          <a:bodyPr/>
          <a:lstStyle/>
          <a:p>
            <a:fld id="{8FB4CB98-2552-4C9B-9C7A-693C447B8996}" type="slidenum">
              <a:rPr lang="es-MX" smtClean="0">
                <a:solidFill>
                  <a:srgbClr val="0070C0">
                    <a:tint val="75000"/>
                  </a:srgbClr>
                </a:solidFill>
              </a:rPr>
              <a:pPr/>
              <a:t>‹#›</a:t>
            </a:fld>
            <a:endParaRPr lang="es-MX">
              <a:solidFill>
                <a:srgbClr val="0070C0">
                  <a:tint val="75000"/>
                </a:srgbClr>
              </a:solidFill>
            </a:endParaRPr>
          </a:p>
        </p:txBody>
      </p:sp>
    </p:spTree>
    <p:extLst>
      <p:ext uri="{BB962C8B-B14F-4D97-AF65-F5344CB8AC3E}">
        <p14:creationId xmlns:p14="http://schemas.microsoft.com/office/powerpoint/2010/main" val="353342195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27061C-C81B-49A3-912B-6F2F64DD7268}" type="datetimeFigureOut">
              <a:rPr lang="es-MX" smtClean="0">
                <a:solidFill>
                  <a:srgbClr val="0070C0">
                    <a:tint val="75000"/>
                  </a:srgbClr>
                </a:solidFill>
              </a:rPr>
              <a:pPr/>
              <a:t>09/05/2018</a:t>
            </a:fld>
            <a:endParaRPr lang="es-MX">
              <a:solidFill>
                <a:srgbClr val="0070C0">
                  <a:tint val="75000"/>
                </a:srgbClr>
              </a:solidFill>
            </a:endParaRPr>
          </a:p>
        </p:txBody>
      </p:sp>
      <p:sp>
        <p:nvSpPr>
          <p:cNvPr id="5" name="Footer Placeholder 4"/>
          <p:cNvSpPr>
            <a:spLocks noGrp="1"/>
          </p:cNvSpPr>
          <p:nvPr>
            <p:ph type="ftr" sz="quarter" idx="11"/>
          </p:nvPr>
        </p:nvSpPr>
        <p:spPr/>
        <p:txBody>
          <a:bodyPr/>
          <a:lstStyle/>
          <a:p>
            <a:endParaRPr lang="es-MX">
              <a:solidFill>
                <a:srgbClr val="0070C0">
                  <a:tint val="75000"/>
                </a:srgbClr>
              </a:solidFill>
            </a:endParaRPr>
          </a:p>
        </p:txBody>
      </p:sp>
      <p:sp>
        <p:nvSpPr>
          <p:cNvPr id="6" name="Slide Number Placeholder 5"/>
          <p:cNvSpPr>
            <a:spLocks noGrp="1"/>
          </p:cNvSpPr>
          <p:nvPr>
            <p:ph type="sldNum" sz="quarter" idx="12"/>
          </p:nvPr>
        </p:nvSpPr>
        <p:spPr/>
        <p:txBody>
          <a:bodyPr/>
          <a:lstStyle/>
          <a:p>
            <a:fld id="{8FB4CB98-2552-4C9B-9C7A-693C447B8996}" type="slidenum">
              <a:rPr lang="es-MX" smtClean="0">
                <a:solidFill>
                  <a:srgbClr val="0070C0">
                    <a:tint val="75000"/>
                  </a:srgbClr>
                </a:solidFill>
              </a:rPr>
              <a:pPr/>
              <a:t>‹#›</a:t>
            </a:fld>
            <a:endParaRPr lang="es-MX">
              <a:solidFill>
                <a:srgbClr val="0070C0">
                  <a:tint val="75000"/>
                </a:srgbClr>
              </a:solidFill>
            </a:endParaRPr>
          </a:p>
        </p:txBody>
      </p:sp>
    </p:spTree>
    <p:extLst>
      <p:ext uri="{BB962C8B-B14F-4D97-AF65-F5344CB8AC3E}">
        <p14:creationId xmlns:p14="http://schemas.microsoft.com/office/powerpoint/2010/main" val="29711806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lang="en-US">
                <a:solidFill>
                  <a:prstClr val="white"/>
                </a:solidFill>
              </a:endParaRPr>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A87E279-33EC-474E-8A93-F2AE906CD1BE}" type="datetimeFigureOut">
              <a:rPr lang="en-US" smtClean="0"/>
              <a:pPr/>
              <a:t>5/9/2018</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solidFill>
                <a:srgbClr val="2DA2BF">
                  <a:tint val="20000"/>
                </a:srgbClr>
              </a:solidFill>
            </a:endParaRP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CBD86140-9D8A-4F9B-821E-24E6996C99C2}" type="slidenum">
              <a:rPr lang="en-US" smtClean="0"/>
              <a:pPr/>
              <a:t>‹#›</a:t>
            </a:fld>
            <a:endParaRPr lang="en-US"/>
          </a:p>
        </p:txBody>
      </p:sp>
    </p:spTree>
    <p:extLst>
      <p:ext uri="{BB962C8B-B14F-4D97-AF65-F5344CB8AC3E}">
        <p14:creationId xmlns:p14="http://schemas.microsoft.com/office/powerpoint/2010/main" val="75454414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A87E279-33EC-474E-8A93-F2AE906CD1BE}" type="datetimeFigureOut">
              <a:rPr lang="en-US" smtClean="0">
                <a:solidFill>
                  <a:prstClr val="black"/>
                </a:solidFill>
              </a:rPr>
              <a:pPr/>
              <a:t>5/9/2018</a:t>
            </a:fld>
            <a:endParaRPr lang="en-US">
              <a:solidFill>
                <a:prstClr val="black"/>
              </a:solidFill>
            </a:endParaRPr>
          </a:p>
        </p:txBody>
      </p:sp>
      <p:sp>
        <p:nvSpPr>
          <p:cNvPr id="5" name="Footer Placeholder 4"/>
          <p:cNvSpPr>
            <a:spLocks noGrp="1"/>
          </p:cNvSpPr>
          <p:nvPr>
            <p:ph type="ftr" sz="quarter" idx="11"/>
          </p:nvPr>
        </p:nvSpPr>
        <p:spPr/>
        <p:txBody>
          <a:bodyPr/>
          <a:lstStyle>
            <a:extLst/>
          </a:lstStyle>
          <a:p>
            <a:endParaRPr lang="en-US">
              <a:solidFill>
                <a:prstClr val="black"/>
              </a:solidFill>
            </a:endParaRPr>
          </a:p>
        </p:txBody>
      </p:sp>
      <p:sp>
        <p:nvSpPr>
          <p:cNvPr id="6" name="Slide Number Placeholder 5"/>
          <p:cNvSpPr>
            <a:spLocks noGrp="1"/>
          </p:cNvSpPr>
          <p:nvPr>
            <p:ph type="sldNum" sz="quarter" idx="12"/>
          </p:nvPr>
        </p:nvSpPr>
        <p:spPr/>
        <p:txBody>
          <a:bodyPr/>
          <a:lstStyle>
            <a:extLst/>
          </a:lstStyle>
          <a:p>
            <a:fld id="{CBD86140-9D8A-4F9B-821E-24E6996C99C2}" type="slidenum">
              <a:rPr lang="en-US" smtClean="0">
                <a:solidFill>
                  <a:prstClr val="black"/>
                </a:solidFill>
              </a:rPr>
              <a:pPr/>
              <a:t>‹#›</a:t>
            </a:fld>
            <a:endParaRPr lang="en-US">
              <a:solidFill>
                <a:prstClr val="black"/>
              </a:solidFill>
            </a:endParaRPr>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extLst>
      <p:ext uri="{BB962C8B-B14F-4D97-AF65-F5344CB8AC3E}">
        <p14:creationId xmlns:p14="http://schemas.microsoft.com/office/powerpoint/2010/main" val="14425654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A87E279-33EC-474E-8A93-F2AE906CD1BE}" type="datetimeFigureOut">
              <a:rPr lang="en-US" smtClean="0">
                <a:solidFill>
                  <a:prstClr val="black"/>
                </a:solidFill>
              </a:rPr>
              <a:pPr/>
              <a:t>5/9/2018</a:t>
            </a:fld>
            <a:endParaRPr lang="en-US">
              <a:solidFill>
                <a:prstClr val="black"/>
              </a:solidFill>
            </a:endParaRPr>
          </a:p>
        </p:txBody>
      </p:sp>
      <p:sp>
        <p:nvSpPr>
          <p:cNvPr id="5" name="Footer Placeholder 4"/>
          <p:cNvSpPr>
            <a:spLocks noGrp="1"/>
          </p:cNvSpPr>
          <p:nvPr>
            <p:ph type="ftr" sz="quarter" idx="11"/>
          </p:nvPr>
        </p:nvSpPr>
        <p:spPr/>
        <p:txBody>
          <a:bodyPr/>
          <a:lstStyle>
            <a:extLst/>
          </a:lstStyle>
          <a:p>
            <a:endParaRPr lang="en-US">
              <a:solidFill>
                <a:prstClr val="black"/>
              </a:solidFill>
            </a:endParaRPr>
          </a:p>
        </p:txBody>
      </p:sp>
      <p:sp>
        <p:nvSpPr>
          <p:cNvPr id="6" name="Slide Number Placeholder 5"/>
          <p:cNvSpPr>
            <a:spLocks noGrp="1"/>
          </p:cNvSpPr>
          <p:nvPr>
            <p:ph type="sldNum" sz="quarter" idx="12"/>
          </p:nvPr>
        </p:nvSpPr>
        <p:spPr/>
        <p:txBody>
          <a:bodyPr/>
          <a:lstStyle>
            <a:extLst/>
          </a:lstStyle>
          <a:p>
            <a:fld id="{CBD86140-9D8A-4F9B-821E-24E6996C99C2}" type="slidenum">
              <a:rPr lang="en-US" smtClean="0">
                <a:solidFill>
                  <a:prstClr val="black"/>
                </a:solidFill>
              </a:rPr>
              <a:pPr/>
              <a:t>‹#›</a:t>
            </a:fld>
            <a:endParaRPr lang="en-US">
              <a:solidFill>
                <a:prstClr val="black"/>
              </a:solidFill>
            </a:endParaRP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lang="en-US">
              <a:solidFill>
                <a:prstClr val="white"/>
              </a:solidFill>
            </a:endParaRPr>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lang="en-US">
              <a:solidFill>
                <a:prstClr val="white"/>
              </a:solidFill>
            </a:endParaRPr>
          </a:p>
        </p:txBody>
      </p:sp>
    </p:spTree>
    <p:extLst>
      <p:ext uri="{BB962C8B-B14F-4D97-AF65-F5344CB8AC3E}">
        <p14:creationId xmlns:p14="http://schemas.microsoft.com/office/powerpoint/2010/main" val="249817735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A87E279-33EC-474E-8A93-F2AE906CD1BE}" type="datetimeFigureOut">
              <a:rPr lang="en-US" smtClean="0">
                <a:solidFill>
                  <a:prstClr val="black"/>
                </a:solidFill>
              </a:rPr>
              <a:pPr/>
              <a:t>5/9/2018</a:t>
            </a:fld>
            <a:endParaRPr lang="en-US">
              <a:solidFill>
                <a:prstClr val="black"/>
              </a:solidFill>
            </a:endParaRPr>
          </a:p>
        </p:txBody>
      </p:sp>
      <p:sp>
        <p:nvSpPr>
          <p:cNvPr id="6" name="Footer Placeholder 5"/>
          <p:cNvSpPr>
            <a:spLocks noGrp="1"/>
          </p:cNvSpPr>
          <p:nvPr>
            <p:ph type="ftr" sz="quarter" idx="11"/>
          </p:nvPr>
        </p:nvSpPr>
        <p:spPr/>
        <p:txBody>
          <a:bodyPr/>
          <a:lstStyle>
            <a:extLst/>
          </a:lstStyle>
          <a:p>
            <a:endParaRPr lang="en-US">
              <a:solidFill>
                <a:prstClr val="black"/>
              </a:solidFill>
            </a:endParaRPr>
          </a:p>
        </p:txBody>
      </p:sp>
      <p:sp>
        <p:nvSpPr>
          <p:cNvPr id="7" name="Slide Number Placeholder 6"/>
          <p:cNvSpPr>
            <a:spLocks noGrp="1"/>
          </p:cNvSpPr>
          <p:nvPr>
            <p:ph type="sldNum" sz="quarter" idx="12"/>
          </p:nvPr>
        </p:nvSpPr>
        <p:spPr/>
        <p:txBody>
          <a:bodyPr/>
          <a:lstStyle>
            <a:extLst/>
          </a:lstStyle>
          <a:p>
            <a:fld id="{CBD86140-9D8A-4F9B-821E-24E6996C99C2}" type="slidenum">
              <a:rPr lang="en-US" smtClean="0">
                <a:solidFill>
                  <a:prstClr val="black"/>
                </a:solidFill>
              </a:rPr>
              <a:pPr/>
              <a:t>‹#›</a:t>
            </a:fld>
            <a:endParaRPr lang="en-US">
              <a:solidFill>
                <a:prstClr val="black"/>
              </a:solidFill>
            </a:endParaRPr>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extLst>
      <p:ext uri="{BB962C8B-B14F-4D97-AF65-F5344CB8AC3E}">
        <p14:creationId xmlns:p14="http://schemas.microsoft.com/office/powerpoint/2010/main" val="53918760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A87E279-33EC-474E-8A93-F2AE906CD1BE}" type="datetimeFigureOut">
              <a:rPr lang="en-US" smtClean="0">
                <a:solidFill>
                  <a:prstClr val="black"/>
                </a:solidFill>
              </a:rPr>
              <a:pPr/>
              <a:t>5/9/2018</a:t>
            </a:fld>
            <a:endParaRPr lang="en-US">
              <a:solidFill>
                <a:prstClr val="black"/>
              </a:solidFill>
            </a:endParaRPr>
          </a:p>
        </p:txBody>
      </p:sp>
      <p:sp>
        <p:nvSpPr>
          <p:cNvPr id="8" name="Footer Placeholder 7"/>
          <p:cNvSpPr>
            <a:spLocks noGrp="1"/>
          </p:cNvSpPr>
          <p:nvPr>
            <p:ph type="ftr" sz="quarter" idx="11"/>
          </p:nvPr>
        </p:nvSpPr>
        <p:spPr/>
        <p:txBody>
          <a:bodyPr/>
          <a:lstStyle>
            <a:extLst/>
          </a:lstStyle>
          <a:p>
            <a:endParaRPr lang="en-US">
              <a:solidFill>
                <a:prstClr val="black"/>
              </a:solidFill>
            </a:endParaRPr>
          </a:p>
        </p:txBody>
      </p:sp>
      <p:sp>
        <p:nvSpPr>
          <p:cNvPr id="9" name="Slide Number Placeholder 8"/>
          <p:cNvSpPr>
            <a:spLocks noGrp="1"/>
          </p:cNvSpPr>
          <p:nvPr>
            <p:ph type="sldNum" sz="quarter" idx="12"/>
          </p:nvPr>
        </p:nvSpPr>
        <p:spPr/>
        <p:txBody>
          <a:bodyPr/>
          <a:lstStyle>
            <a:extLst/>
          </a:lstStyle>
          <a:p>
            <a:fld id="{CBD86140-9D8A-4F9B-821E-24E6996C99C2}"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19526402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A87E279-33EC-474E-8A93-F2AE906CD1BE}" type="datetimeFigureOut">
              <a:rPr lang="en-US" smtClean="0">
                <a:solidFill>
                  <a:prstClr val="black"/>
                </a:solidFill>
              </a:rPr>
              <a:pPr/>
              <a:t>5/9/2018</a:t>
            </a:fld>
            <a:endParaRPr lang="en-US">
              <a:solidFill>
                <a:prstClr val="black"/>
              </a:solidFill>
            </a:endParaRPr>
          </a:p>
        </p:txBody>
      </p:sp>
      <p:sp>
        <p:nvSpPr>
          <p:cNvPr id="4" name="Footer Placeholder 3"/>
          <p:cNvSpPr>
            <a:spLocks noGrp="1"/>
          </p:cNvSpPr>
          <p:nvPr>
            <p:ph type="ftr" sz="quarter" idx="11"/>
          </p:nvPr>
        </p:nvSpPr>
        <p:spPr/>
        <p:txBody>
          <a:bodyPr/>
          <a:lstStyle>
            <a:extLst/>
          </a:lstStyle>
          <a:p>
            <a:endParaRPr lang="en-US">
              <a:solidFill>
                <a:prstClr val="black"/>
              </a:solidFill>
            </a:endParaRPr>
          </a:p>
        </p:txBody>
      </p:sp>
      <p:sp>
        <p:nvSpPr>
          <p:cNvPr id="5" name="Slide Number Placeholder 4"/>
          <p:cNvSpPr>
            <a:spLocks noGrp="1"/>
          </p:cNvSpPr>
          <p:nvPr>
            <p:ph type="sldNum" sz="quarter" idx="12"/>
          </p:nvPr>
        </p:nvSpPr>
        <p:spPr/>
        <p:txBody>
          <a:bodyPr/>
          <a:lstStyle>
            <a:extLst/>
          </a:lstStyle>
          <a:p>
            <a:fld id="{CBD86140-9D8A-4F9B-821E-24E6996C99C2}" type="slidenum">
              <a:rPr lang="en-US" smtClean="0">
                <a:solidFill>
                  <a:prstClr val="black"/>
                </a:solidFill>
              </a:rPr>
              <a:pPr/>
              <a:t>‹#›</a:t>
            </a:fld>
            <a:endParaRPr lang="en-US">
              <a:solidFill>
                <a:prstClr val="black"/>
              </a:solidFill>
            </a:endParaRPr>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extLst>
      <p:ext uri="{BB962C8B-B14F-4D97-AF65-F5344CB8AC3E}">
        <p14:creationId xmlns:p14="http://schemas.microsoft.com/office/powerpoint/2010/main" val="417884951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A87E279-33EC-474E-8A93-F2AE906CD1BE}" type="datetimeFigureOut">
              <a:rPr lang="en-US" smtClean="0">
                <a:solidFill>
                  <a:prstClr val="black"/>
                </a:solidFill>
              </a:rPr>
              <a:pPr/>
              <a:t>5/9/2018</a:t>
            </a:fld>
            <a:endParaRPr lang="en-US">
              <a:solidFill>
                <a:prstClr val="black"/>
              </a:solidFill>
            </a:endParaRPr>
          </a:p>
        </p:txBody>
      </p:sp>
      <p:sp>
        <p:nvSpPr>
          <p:cNvPr id="3" name="Footer Placeholder 2"/>
          <p:cNvSpPr>
            <a:spLocks noGrp="1"/>
          </p:cNvSpPr>
          <p:nvPr>
            <p:ph type="ftr" sz="quarter" idx="11"/>
          </p:nvPr>
        </p:nvSpPr>
        <p:spPr/>
        <p:txBody>
          <a:bodyPr/>
          <a:lstStyle>
            <a:extLst/>
          </a:lstStyle>
          <a:p>
            <a:endParaRPr lang="en-US">
              <a:solidFill>
                <a:prstClr val="black"/>
              </a:solidFill>
            </a:endParaRPr>
          </a:p>
        </p:txBody>
      </p:sp>
      <p:sp>
        <p:nvSpPr>
          <p:cNvPr id="4" name="Slide Number Placeholder 3"/>
          <p:cNvSpPr>
            <a:spLocks noGrp="1"/>
          </p:cNvSpPr>
          <p:nvPr>
            <p:ph type="sldNum" sz="quarter" idx="12"/>
          </p:nvPr>
        </p:nvSpPr>
        <p:spPr/>
        <p:txBody>
          <a:bodyPr/>
          <a:lstStyle>
            <a:extLst/>
          </a:lstStyle>
          <a:p>
            <a:fld id="{CBD86140-9D8A-4F9B-821E-24E6996C99C2}"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745670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A87E279-33EC-474E-8A93-F2AE906CD1BE}" type="datetimeFigureOut">
              <a:rPr lang="en-US" smtClean="0"/>
              <a:pPr/>
              <a:t>5/9/2018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BD86140-9D8A-4F9B-821E-24E6996C99C2}"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A87E279-33EC-474E-8A93-F2AE906CD1BE}" type="datetimeFigureOut">
              <a:rPr lang="en-US" smtClean="0">
                <a:solidFill>
                  <a:prstClr val="black"/>
                </a:solidFill>
              </a:rPr>
              <a:pPr/>
              <a:t>5/9/2018</a:t>
            </a:fld>
            <a:endParaRPr lang="en-US">
              <a:solidFill>
                <a:prstClr val="black"/>
              </a:solidFill>
            </a:endParaRPr>
          </a:p>
        </p:txBody>
      </p:sp>
      <p:sp>
        <p:nvSpPr>
          <p:cNvPr id="6" name="Footer Placeholder 5"/>
          <p:cNvSpPr>
            <a:spLocks noGrp="1"/>
          </p:cNvSpPr>
          <p:nvPr>
            <p:ph type="ftr" sz="quarter" idx="11"/>
          </p:nvPr>
        </p:nvSpPr>
        <p:spPr/>
        <p:txBody>
          <a:bodyPr/>
          <a:lstStyle>
            <a:extLst/>
          </a:lstStyle>
          <a:p>
            <a:endParaRPr lang="en-US">
              <a:solidFill>
                <a:prstClr val="black"/>
              </a:solidFill>
            </a:endParaRPr>
          </a:p>
        </p:txBody>
      </p:sp>
      <p:sp>
        <p:nvSpPr>
          <p:cNvPr id="7" name="Slide Number Placeholder 6"/>
          <p:cNvSpPr>
            <a:spLocks noGrp="1"/>
          </p:cNvSpPr>
          <p:nvPr>
            <p:ph type="sldNum" sz="quarter" idx="12"/>
          </p:nvPr>
        </p:nvSpPr>
        <p:spPr/>
        <p:txBody>
          <a:bodyPr/>
          <a:lstStyle>
            <a:extLst/>
          </a:lstStyle>
          <a:p>
            <a:fld id="{CBD86140-9D8A-4F9B-821E-24E6996C99C2}"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1922297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A87E279-33EC-474E-8A93-F2AE906CD1BE}" type="datetimeFigureOut">
              <a:rPr lang="en-US" smtClean="0">
                <a:solidFill>
                  <a:prstClr val="black"/>
                </a:solidFill>
              </a:rPr>
              <a:pPr/>
              <a:t>5/9/2018</a:t>
            </a:fld>
            <a:endParaRPr lang="en-US">
              <a:solidFill>
                <a:prstClr val="black"/>
              </a:solidFill>
            </a:endParaRP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solidFill>
                <a:prstClr val="black"/>
              </a:solidFill>
            </a:endParaRP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CBD86140-9D8A-4F9B-821E-24E6996C99C2}" type="slidenum">
              <a:rPr lang="en-US" smtClean="0">
                <a:solidFill>
                  <a:prstClr val="black"/>
                </a:solidFill>
              </a:rPr>
              <a:pPr/>
              <a:t>‹#›</a:t>
            </a:fld>
            <a:endParaRPr lang="en-US">
              <a:solidFill>
                <a:prstClr val="black"/>
              </a:solidFill>
            </a:endParaRP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lang="en-US">
              <a:solidFill>
                <a:prstClr val="white"/>
              </a:solidFill>
            </a:endParaRPr>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lang="en-US">
              <a:solidFill>
                <a:prstClr val="white"/>
              </a:solidFill>
            </a:endParaRPr>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lang="en-US">
              <a:solidFill>
                <a:prstClr val="white"/>
              </a:solidFill>
            </a:endParaRPr>
          </a:p>
        </p:txBody>
      </p:sp>
    </p:spTree>
    <p:extLst>
      <p:ext uri="{BB962C8B-B14F-4D97-AF65-F5344CB8AC3E}">
        <p14:creationId xmlns:p14="http://schemas.microsoft.com/office/powerpoint/2010/main" val="169519648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A87E279-33EC-474E-8A93-F2AE906CD1BE}" type="datetimeFigureOut">
              <a:rPr lang="en-US" smtClean="0">
                <a:solidFill>
                  <a:prstClr val="black"/>
                </a:solidFill>
              </a:rPr>
              <a:pPr/>
              <a:t>5/9/2018</a:t>
            </a:fld>
            <a:endParaRPr lang="en-US">
              <a:solidFill>
                <a:prstClr val="black"/>
              </a:solidFill>
            </a:endParaRPr>
          </a:p>
        </p:txBody>
      </p:sp>
      <p:sp>
        <p:nvSpPr>
          <p:cNvPr id="5" name="Footer Placeholder 4"/>
          <p:cNvSpPr>
            <a:spLocks noGrp="1"/>
          </p:cNvSpPr>
          <p:nvPr>
            <p:ph type="ftr" sz="quarter" idx="11"/>
          </p:nvPr>
        </p:nvSpPr>
        <p:spPr/>
        <p:txBody>
          <a:bodyPr/>
          <a:lstStyle>
            <a:extLst/>
          </a:lstStyle>
          <a:p>
            <a:endParaRPr lang="en-US">
              <a:solidFill>
                <a:prstClr val="black"/>
              </a:solidFill>
            </a:endParaRPr>
          </a:p>
        </p:txBody>
      </p:sp>
      <p:sp>
        <p:nvSpPr>
          <p:cNvPr id="6" name="Slide Number Placeholder 5"/>
          <p:cNvSpPr>
            <a:spLocks noGrp="1"/>
          </p:cNvSpPr>
          <p:nvPr>
            <p:ph type="sldNum" sz="quarter" idx="12"/>
          </p:nvPr>
        </p:nvSpPr>
        <p:spPr/>
        <p:txBody>
          <a:bodyPr/>
          <a:lstStyle>
            <a:extLst/>
          </a:lstStyle>
          <a:p>
            <a:fld id="{CBD86140-9D8A-4F9B-821E-24E6996C99C2}"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94326817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A87E279-33EC-474E-8A93-F2AE906CD1BE}" type="datetimeFigureOut">
              <a:rPr lang="en-US" smtClean="0">
                <a:solidFill>
                  <a:prstClr val="black"/>
                </a:solidFill>
              </a:rPr>
              <a:pPr/>
              <a:t>5/9/2018</a:t>
            </a:fld>
            <a:endParaRPr lang="en-US">
              <a:solidFill>
                <a:prstClr val="black"/>
              </a:solidFill>
            </a:endParaRPr>
          </a:p>
        </p:txBody>
      </p:sp>
      <p:sp>
        <p:nvSpPr>
          <p:cNvPr id="5" name="Footer Placeholder 4"/>
          <p:cNvSpPr>
            <a:spLocks noGrp="1"/>
          </p:cNvSpPr>
          <p:nvPr>
            <p:ph type="ftr" sz="quarter" idx="11"/>
          </p:nvPr>
        </p:nvSpPr>
        <p:spPr/>
        <p:txBody>
          <a:bodyPr/>
          <a:lstStyle>
            <a:extLst/>
          </a:lstStyle>
          <a:p>
            <a:endParaRPr lang="en-US">
              <a:solidFill>
                <a:prstClr val="black"/>
              </a:solidFill>
            </a:endParaRPr>
          </a:p>
        </p:txBody>
      </p:sp>
      <p:sp>
        <p:nvSpPr>
          <p:cNvPr id="6" name="Slide Number Placeholder 5"/>
          <p:cNvSpPr>
            <a:spLocks noGrp="1"/>
          </p:cNvSpPr>
          <p:nvPr>
            <p:ph type="sldNum" sz="quarter" idx="12"/>
          </p:nvPr>
        </p:nvSpPr>
        <p:spPr/>
        <p:txBody>
          <a:bodyPr/>
          <a:lstStyle>
            <a:extLst/>
          </a:lstStyle>
          <a:p>
            <a:fld id="{CBD86140-9D8A-4F9B-821E-24E6996C99C2}"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37431995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lang="en-US">
                <a:solidFill>
                  <a:prstClr val="white"/>
                </a:solidFill>
              </a:endParaRPr>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A87E279-33EC-474E-8A93-F2AE906CD1BE}" type="datetimeFigureOut">
              <a:rPr lang="en-US" smtClean="0"/>
              <a:pPr/>
              <a:t>5/9/2018</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solidFill>
                <a:srgbClr val="2DA2BF">
                  <a:tint val="20000"/>
                </a:srgbClr>
              </a:solidFill>
            </a:endParaRP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CBD86140-9D8A-4F9B-821E-24E6996C99C2}" type="slidenum">
              <a:rPr lang="en-US" smtClean="0"/>
              <a:pPr/>
              <a:t>‹#›</a:t>
            </a:fld>
            <a:endParaRPr lang="en-US"/>
          </a:p>
        </p:txBody>
      </p:sp>
    </p:spTree>
    <p:extLst>
      <p:ext uri="{BB962C8B-B14F-4D97-AF65-F5344CB8AC3E}">
        <p14:creationId xmlns:p14="http://schemas.microsoft.com/office/powerpoint/2010/main" val="143399627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A87E279-33EC-474E-8A93-F2AE906CD1BE}" type="datetimeFigureOut">
              <a:rPr lang="en-US" smtClean="0">
                <a:solidFill>
                  <a:prstClr val="black"/>
                </a:solidFill>
              </a:rPr>
              <a:pPr/>
              <a:t>5/9/2018</a:t>
            </a:fld>
            <a:endParaRPr lang="en-US">
              <a:solidFill>
                <a:prstClr val="black"/>
              </a:solidFill>
            </a:endParaRPr>
          </a:p>
        </p:txBody>
      </p:sp>
      <p:sp>
        <p:nvSpPr>
          <p:cNvPr id="5" name="Footer Placeholder 4"/>
          <p:cNvSpPr>
            <a:spLocks noGrp="1"/>
          </p:cNvSpPr>
          <p:nvPr>
            <p:ph type="ftr" sz="quarter" idx="11"/>
          </p:nvPr>
        </p:nvSpPr>
        <p:spPr/>
        <p:txBody>
          <a:bodyPr/>
          <a:lstStyle>
            <a:extLst/>
          </a:lstStyle>
          <a:p>
            <a:endParaRPr lang="en-US">
              <a:solidFill>
                <a:prstClr val="black"/>
              </a:solidFill>
            </a:endParaRPr>
          </a:p>
        </p:txBody>
      </p:sp>
      <p:sp>
        <p:nvSpPr>
          <p:cNvPr id="6" name="Slide Number Placeholder 5"/>
          <p:cNvSpPr>
            <a:spLocks noGrp="1"/>
          </p:cNvSpPr>
          <p:nvPr>
            <p:ph type="sldNum" sz="quarter" idx="12"/>
          </p:nvPr>
        </p:nvSpPr>
        <p:spPr/>
        <p:txBody>
          <a:bodyPr/>
          <a:lstStyle>
            <a:extLst/>
          </a:lstStyle>
          <a:p>
            <a:fld id="{CBD86140-9D8A-4F9B-821E-24E6996C99C2}" type="slidenum">
              <a:rPr lang="en-US" smtClean="0">
                <a:solidFill>
                  <a:prstClr val="black"/>
                </a:solidFill>
              </a:rPr>
              <a:pPr/>
              <a:t>‹#›</a:t>
            </a:fld>
            <a:endParaRPr lang="en-US">
              <a:solidFill>
                <a:prstClr val="black"/>
              </a:solidFill>
            </a:endParaRPr>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extLst>
      <p:ext uri="{BB962C8B-B14F-4D97-AF65-F5344CB8AC3E}">
        <p14:creationId xmlns:p14="http://schemas.microsoft.com/office/powerpoint/2010/main" val="326025027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A87E279-33EC-474E-8A93-F2AE906CD1BE}" type="datetimeFigureOut">
              <a:rPr lang="en-US" smtClean="0">
                <a:solidFill>
                  <a:prstClr val="black"/>
                </a:solidFill>
              </a:rPr>
              <a:pPr/>
              <a:t>5/9/2018</a:t>
            </a:fld>
            <a:endParaRPr lang="en-US">
              <a:solidFill>
                <a:prstClr val="black"/>
              </a:solidFill>
            </a:endParaRPr>
          </a:p>
        </p:txBody>
      </p:sp>
      <p:sp>
        <p:nvSpPr>
          <p:cNvPr id="5" name="Footer Placeholder 4"/>
          <p:cNvSpPr>
            <a:spLocks noGrp="1"/>
          </p:cNvSpPr>
          <p:nvPr>
            <p:ph type="ftr" sz="quarter" idx="11"/>
          </p:nvPr>
        </p:nvSpPr>
        <p:spPr/>
        <p:txBody>
          <a:bodyPr/>
          <a:lstStyle>
            <a:extLst/>
          </a:lstStyle>
          <a:p>
            <a:endParaRPr lang="en-US">
              <a:solidFill>
                <a:prstClr val="black"/>
              </a:solidFill>
            </a:endParaRPr>
          </a:p>
        </p:txBody>
      </p:sp>
      <p:sp>
        <p:nvSpPr>
          <p:cNvPr id="6" name="Slide Number Placeholder 5"/>
          <p:cNvSpPr>
            <a:spLocks noGrp="1"/>
          </p:cNvSpPr>
          <p:nvPr>
            <p:ph type="sldNum" sz="quarter" idx="12"/>
          </p:nvPr>
        </p:nvSpPr>
        <p:spPr/>
        <p:txBody>
          <a:bodyPr/>
          <a:lstStyle>
            <a:extLst/>
          </a:lstStyle>
          <a:p>
            <a:fld id="{CBD86140-9D8A-4F9B-821E-24E6996C99C2}" type="slidenum">
              <a:rPr lang="en-US" smtClean="0">
                <a:solidFill>
                  <a:prstClr val="black"/>
                </a:solidFill>
              </a:rPr>
              <a:pPr/>
              <a:t>‹#›</a:t>
            </a:fld>
            <a:endParaRPr lang="en-US">
              <a:solidFill>
                <a:prstClr val="black"/>
              </a:solidFill>
            </a:endParaRP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lang="en-US">
              <a:solidFill>
                <a:prstClr val="white"/>
              </a:solidFill>
            </a:endParaRPr>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lang="en-US">
              <a:solidFill>
                <a:prstClr val="white"/>
              </a:solidFill>
            </a:endParaRPr>
          </a:p>
        </p:txBody>
      </p:sp>
    </p:spTree>
    <p:extLst>
      <p:ext uri="{BB962C8B-B14F-4D97-AF65-F5344CB8AC3E}">
        <p14:creationId xmlns:p14="http://schemas.microsoft.com/office/powerpoint/2010/main" val="38734956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A87E279-33EC-474E-8A93-F2AE906CD1BE}" type="datetimeFigureOut">
              <a:rPr lang="en-US" smtClean="0">
                <a:solidFill>
                  <a:prstClr val="black"/>
                </a:solidFill>
              </a:rPr>
              <a:pPr/>
              <a:t>5/9/2018</a:t>
            </a:fld>
            <a:endParaRPr lang="en-US">
              <a:solidFill>
                <a:prstClr val="black"/>
              </a:solidFill>
            </a:endParaRPr>
          </a:p>
        </p:txBody>
      </p:sp>
      <p:sp>
        <p:nvSpPr>
          <p:cNvPr id="6" name="Footer Placeholder 5"/>
          <p:cNvSpPr>
            <a:spLocks noGrp="1"/>
          </p:cNvSpPr>
          <p:nvPr>
            <p:ph type="ftr" sz="quarter" idx="11"/>
          </p:nvPr>
        </p:nvSpPr>
        <p:spPr/>
        <p:txBody>
          <a:bodyPr/>
          <a:lstStyle>
            <a:extLst/>
          </a:lstStyle>
          <a:p>
            <a:endParaRPr lang="en-US">
              <a:solidFill>
                <a:prstClr val="black"/>
              </a:solidFill>
            </a:endParaRPr>
          </a:p>
        </p:txBody>
      </p:sp>
      <p:sp>
        <p:nvSpPr>
          <p:cNvPr id="7" name="Slide Number Placeholder 6"/>
          <p:cNvSpPr>
            <a:spLocks noGrp="1"/>
          </p:cNvSpPr>
          <p:nvPr>
            <p:ph type="sldNum" sz="quarter" idx="12"/>
          </p:nvPr>
        </p:nvSpPr>
        <p:spPr/>
        <p:txBody>
          <a:bodyPr/>
          <a:lstStyle>
            <a:extLst/>
          </a:lstStyle>
          <a:p>
            <a:fld id="{CBD86140-9D8A-4F9B-821E-24E6996C99C2}" type="slidenum">
              <a:rPr lang="en-US" smtClean="0">
                <a:solidFill>
                  <a:prstClr val="black"/>
                </a:solidFill>
              </a:rPr>
              <a:pPr/>
              <a:t>‹#›</a:t>
            </a:fld>
            <a:endParaRPr lang="en-US">
              <a:solidFill>
                <a:prstClr val="black"/>
              </a:solidFill>
            </a:endParaRPr>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extLst>
      <p:ext uri="{BB962C8B-B14F-4D97-AF65-F5344CB8AC3E}">
        <p14:creationId xmlns:p14="http://schemas.microsoft.com/office/powerpoint/2010/main" val="48524509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A87E279-33EC-474E-8A93-F2AE906CD1BE}" type="datetimeFigureOut">
              <a:rPr lang="en-US" smtClean="0">
                <a:solidFill>
                  <a:prstClr val="black"/>
                </a:solidFill>
              </a:rPr>
              <a:pPr/>
              <a:t>5/9/2018</a:t>
            </a:fld>
            <a:endParaRPr lang="en-US">
              <a:solidFill>
                <a:prstClr val="black"/>
              </a:solidFill>
            </a:endParaRPr>
          </a:p>
        </p:txBody>
      </p:sp>
      <p:sp>
        <p:nvSpPr>
          <p:cNvPr id="8" name="Footer Placeholder 7"/>
          <p:cNvSpPr>
            <a:spLocks noGrp="1"/>
          </p:cNvSpPr>
          <p:nvPr>
            <p:ph type="ftr" sz="quarter" idx="11"/>
          </p:nvPr>
        </p:nvSpPr>
        <p:spPr/>
        <p:txBody>
          <a:bodyPr/>
          <a:lstStyle>
            <a:extLst/>
          </a:lstStyle>
          <a:p>
            <a:endParaRPr lang="en-US">
              <a:solidFill>
                <a:prstClr val="black"/>
              </a:solidFill>
            </a:endParaRPr>
          </a:p>
        </p:txBody>
      </p:sp>
      <p:sp>
        <p:nvSpPr>
          <p:cNvPr id="9" name="Slide Number Placeholder 8"/>
          <p:cNvSpPr>
            <a:spLocks noGrp="1"/>
          </p:cNvSpPr>
          <p:nvPr>
            <p:ph type="sldNum" sz="quarter" idx="12"/>
          </p:nvPr>
        </p:nvSpPr>
        <p:spPr/>
        <p:txBody>
          <a:bodyPr/>
          <a:lstStyle>
            <a:extLst/>
          </a:lstStyle>
          <a:p>
            <a:fld id="{CBD86140-9D8A-4F9B-821E-24E6996C99C2}"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23413977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A87E279-33EC-474E-8A93-F2AE906CD1BE}" type="datetimeFigureOut">
              <a:rPr lang="en-US" smtClean="0">
                <a:solidFill>
                  <a:prstClr val="black"/>
                </a:solidFill>
              </a:rPr>
              <a:pPr/>
              <a:t>5/9/2018</a:t>
            </a:fld>
            <a:endParaRPr lang="en-US">
              <a:solidFill>
                <a:prstClr val="black"/>
              </a:solidFill>
            </a:endParaRPr>
          </a:p>
        </p:txBody>
      </p:sp>
      <p:sp>
        <p:nvSpPr>
          <p:cNvPr id="4" name="Footer Placeholder 3"/>
          <p:cNvSpPr>
            <a:spLocks noGrp="1"/>
          </p:cNvSpPr>
          <p:nvPr>
            <p:ph type="ftr" sz="quarter" idx="11"/>
          </p:nvPr>
        </p:nvSpPr>
        <p:spPr/>
        <p:txBody>
          <a:bodyPr/>
          <a:lstStyle>
            <a:extLst/>
          </a:lstStyle>
          <a:p>
            <a:endParaRPr lang="en-US">
              <a:solidFill>
                <a:prstClr val="black"/>
              </a:solidFill>
            </a:endParaRPr>
          </a:p>
        </p:txBody>
      </p:sp>
      <p:sp>
        <p:nvSpPr>
          <p:cNvPr id="5" name="Slide Number Placeholder 4"/>
          <p:cNvSpPr>
            <a:spLocks noGrp="1"/>
          </p:cNvSpPr>
          <p:nvPr>
            <p:ph type="sldNum" sz="quarter" idx="12"/>
          </p:nvPr>
        </p:nvSpPr>
        <p:spPr/>
        <p:txBody>
          <a:bodyPr/>
          <a:lstStyle>
            <a:extLst/>
          </a:lstStyle>
          <a:p>
            <a:fld id="{CBD86140-9D8A-4F9B-821E-24E6996C99C2}" type="slidenum">
              <a:rPr lang="en-US" smtClean="0">
                <a:solidFill>
                  <a:prstClr val="black"/>
                </a:solidFill>
              </a:rPr>
              <a:pPr/>
              <a:t>‹#›</a:t>
            </a:fld>
            <a:endParaRPr lang="en-US">
              <a:solidFill>
                <a:prstClr val="black"/>
              </a:solidFill>
            </a:endParaRPr>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extLst>
      <p:ext uri="{BB962C8B-B14F-4D97-AF65-F5344CB8AC3E}">
        <p14:creationId xmlns:p14="http://schemas.microsoft.com/office/powerpoint/2010/main" val="2087576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A87E279-33EC-474E-8A93-F2AE906CD1BE}" type="datetimeFigureOut">
              <a:rPr lang="en-US" smtClean="0"/>
              <a:pPr/>
              <a:t>5/9/2018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BD86140-9D8A-4F9B-821E-24E6996C99C2}"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A87E279-33EC-474E-8A93-F2AE906CD1BE}" type="datetimeFigureOut">
              <a:rPr lang="en-US" smtClean="0">
                <a:solidFill>
                  <a:prstClr val="black"/>
                </a:solidFill>
              </a:rPr>
              <a:pPr/>
              <a:t>5/9/2018</a:t>
            </a:fld>
            <a:endParaRPr lang="en-US">
              <a:solidFill>
                <a:prstClr val="black"/>
              </a:solidFill>
            </a:endParaRPr>
          </a:p>
        </p:txBody>
      </p:sp>
      <p:sp>
        <p:nvSpPr>
          <p:cNvPr id="3" name="Footer Placeholder 2"/>
          <p:cNvSpPr>
            <a:spLocks noGrp="1"/>
          </p:cNvSpPr>
          <p:nvPr>
            <p:ph type="ftr" sz="quarter" idx="11"/>
          </p:nvPr>
        </p:nvSpPr>
        <p:spPr/>
        <p:txBody>
          <a:bodyPr/>
          <a:lstStyle>
            <a:extLst/>
          </a:lstStyle>
          <a:p>
            <a:endParaRPr lang="en-US">
              <a:solidFill>
                <a:prstClr val="black"/>
              </a:solidFill>
            </a:endParaRPr>
          </a:p>
        </p:txBody>
      </p:sp>
      <p:sp>
        <p:nvSpPr>
          <p:cNvPr id="4" name="Slide Number Placeholder 3"/>
          <p:cNvSpPr>
            <a:spLocks noGrp="1"/>
          </p:cNvSpPr>
          <p:nvPr>
            <p:ph type="sldNum" sz="quarter" idx="12"/>
          </p:nvPr>
        </p:nvSpPr>
        <p:spPr/>
        <p:txBody>
          <a:bodyPr/>
          <a:lstStyle>
            <a:extLst/>
          </a:lstStyle>
          <a:p>
            <a:fld id="{CBD86140-9D8A-4F9B-821E-24E6996C99C2}"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40161579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A87E279-33EC-474E-8A93-F2AE906CD1BE}" type="datetimeFigureOut">
              <a:rPr lang="en-US" smtClean="0">
                <a:solidFill>
                  <a:prstClr val="black"/>
                </a:solidFill>
              </a:rPr>
              <a:pPr/>
              <a:t>5/9/2018</a:t>
            </a:fld>
            <a:endParaRPr lang="en-US">
              <a:solidFill>
                <a:prstClr val="black"/>
              </a:solidFill>
            </a:endParaRPr>
          </a:p>
        </p:txBody>
      </p:sp>
      <p:sp>
        <p:nvSpPr>
          <p:cNvPr id="6" name="Footer Placeholder 5"/>
          <p:cNvSpPr>
            <a:spLocks noGrp="1"/>
          </p:cNvSpPr>
          <p:nvPr>
            <p:ph type="ftr" sz="quarter" idx="11"/>
          </p:nvPr>
        </p:nvSpPr>
        <p:spPr/>
        <p:txBody>
          <a:bodyPr/>
          <a:lstStyle>
            <a:extLst/>
          </a:lstStyle>
          <a:p>
            <a:endParaRPr lang="en-US">
              <a:solidFill>
                <a:prstClr val="black"/>
              </a:solidFill>
            </a:endParaRPr>
          </a:p>
        </p:txBody>
      </p:sp>
      <p:sp>
        <p:nvSpPr>
          <p:cNvPr id="7" name="Slide Number Placeholder 6"/>
          <p:cNvSpPr>
            <a:spLocks noGrp="1"/>
          </p:cNvSpPr>
          <p:nvPr>
            <p:ph type="sldNum" sz="quarter" idx="12"/>
          </p:nvPr>
        </p:nvSpPr>
        <p:spPr/>
        <p:txBody>
          <a:bodyPr/>
          <a:lstStyle>
            <a:extLst/>
          </a:lstStyle>
          <a:p>
            <a:fld id="{CBD86140-9D8A-4F9B-821E-24E6996C99C2}"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31909384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A87E279-33EC-474E-8A93-F2AE906CD1BE}" type="datetimeFigureOut">
              <a:rPr lang="en-US" smtClean="0">
                <a:solidFill>
                  <a:prstClr val="black"/>
                </a:solidFill>
              </a:rPr>
              <a:pPr/>
              <a:t>5/9/2018</a:t>
            </a:fld>
            <a:endParaRPr lang="en-US">
              <a:solidFill>
                <a:prstClr val="black"/>
              </a:solidFill>
            </a:endParaRP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solidFill>
                <a:prstClr val="black"/>
              </a:solidFill>
            </a:endParaRP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CBD86140-9D8A-4F9B-821E-24E6996C99C2}" type="slidenum">
              <a:rPr lang="en-US" smtClean="0">
                <a:solidFill>
                  <a:prstClr val="black"/>
                </a:solidFill>
              </a:rPr>
              <a:pPr/>
              <a:t>‹#›</a:t>
            </a:fld>
            <a:endParaRPr lang="en-US">
              <a:solidFill>
                <a:prstClr val="black"/>
              </a:solidFill>
            </a:endParaRP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lang="en-US">
              <a:solidFill>
                <a:prstClr val="white"/>
              </a:solidFill>
            </a:endParaRPr>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lang="en-US">
              <a:solidFill>
                <a:prstClr val="white"/>
              </a:solidFill>
            </a:endParaRPr>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lang="en-US">
              <a:solidFill>
                <a:prstClr val="white"/>
              </a:solidFill>
            </a:endParaRPr>
          </a:p>
        </p:txBody>
      </p:sp>
    </p:spTree>
    <p:extLst>
      <p:ext uri="{BB962C8B-B14F-4D97-AF65-F5344CB8AC3E}">
        <p14:creationId xmlns:p14="http://schemas.microsoft.com/office/powerpoint/2010/main" val="84956313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A87E279-33EC-474E-8A93-F2AE906CD1BE}" type="datetimeFigureOut">
              <a:rPr lang="en-US" smtClean="0">
                <a:solidFill>
                  <a:prstClr val="black"/>
                </a:solidFill>
              </a:rPr>
              <a:pPr/>
              <a:t>5/9/2018</a:t>
            </a:fld>
            <a:endParaRPr lang="en-US">
              <a:solidFill>
                <a:prstClr val="black"/>
              </a:solidFill>
            </a:endParaRPr>
          </a:p>
        </p:txBody>
      </p:sp>
      <p:sp>
        <p:nvSpPr>
          <p:cNvPr id="5" name="Footer Placeholder 4"/>
          <p:cNvSpPr>
            <a:spLocks noGrp="1"/>
          </p:cNvSpPr>
          <p:nvPr>
            <p:ph type="ftr" sz="quarter" idx="11"/>
          </p:nvPr>
        </p:nvSpPr>
        <p:spPr/>
        <p:txBody>
          <a:bodyPr/>
          <a:lstStyle>
            <a:extLst/>
          </a:lstStyle>
          <a:p>
            <a:endParaRPr lang="en-US">
              <a:solidFill>
                <a:prstClr val="black"/>
              </a:solidFill>
            </a:endParaRPr>
          </a:p>
        </p:txBody>
      </p:sp>
      <p:sp>
        <p:nvSpPr>
          <p:cNvPr id="6" name="Slide Number Placeholder 5"/>
          <p:cNvSpPr>
            <a:spLocks noGrp="1"/>
          </p:cNvSpPr>
          <p:nvPr>
            <p:ph type="sldNum" sz="quarter" idx="12"/>
          </p:nvPr>
        </p:nvSpPr>
        <p:spPr/>
        <p:txBody>
          <a:bodyPr/>
          <a:lstStyle>
            <a:extLst/>
          </a:lstStyle>
          <a:p>
            <a:fld id="{CBD86140-9D8A-4F9B-821E-24E6996C99C2}"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43328882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A87E279-33EC-474E-8A93-F2AE906CD1BE}" type="datetimeFigureOut">
              <a:rPr lang="en-US" smtClean="0">
                <a:solidFill>
                  <a:prstClr val="black"/>
                </a:solidFill>
              </a:rPr>
              <a:pPr/>
              <a:t>5/9/2018</a:t>
            </a:fld>
            <a:endParaRPr lang="en-US">
              <a:solidFill>
                <a:prstClr val="black"/>
              </a:solidFill>
            </a:endParaRPr>
          </a:p>
        </p:txBody>
      </p:sp>
      <p:sp>
        <p:nvSpPr>
          <p:cNvPr id="5" name="Footer Placeholder 4"/>
          <p:cNvSpPr>
            <a:spLocks noGrp="1"/>
          </p:cNvSpPr>
          <p:nvPr>
            <p:ph type="ftr" sz="quarter" idx="11"/>
          </p:nvPr>
        </p:nvSpPr>
        <p:spPr/>
        <p:txBody>
          <a:bodyPr/>
          <a:lstStyle>
            <a:extLst/>
          </a:lstStyle>
          <a:p>
            <a:endParaRPr lang="en-US">
              <a:solidFill>
                <a:prstClr val="black"/>
              </a:solidFill>
            </a:endParaRPr>
          </a:p>
        </p:txBody>
      </p:sp>
      <p:sp>
        <p:nvSpPr>
          <p:cNvPr id="6" name="Slide Number Placeholder 5"/>
          <p:cNvSpPr>
            <a:spLocks noGrp="1"/>
          </p:cNvSpPr>
          <p:nvPr>
            <p:ph type="sldNum" sz="quarter" idx="12"/>
          </p:nvPr>
        </p:nvSpPr>
        <p:spPr/>
        <p:txBody>
          <a:bodyPr/>
          <a:lstStyle>
            <a:extLst/>
          </a:lstStyle>
          <a:p>
            <a:fld id="{CBD86140-9D8A-4F9B-821E-24E6996C99C2}"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084710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A87E279-33EC-474E-8A93-F2AE906CD1BE}" type="datetimeFigureOut">
              <a:rPr lang="en-US" smtClean="0"/>
              <a:pPr/>
              <a:t>5/9/2018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CBD86140-9D8A-4F9B-821E-24E6996C99C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A87E279-33EC-474E-8A93-F2AE906CD1BE}" type="datetimeFigureOut">
              <a:rPr lang="en-US" smtClean="0"/>
              <a:pPr/>
              <a:t>5/9/2018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CBD86140-9D8A-4F9B-821E-24E6996C99C2}"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A87E279-33EC-474E-8A93-F2AE906CD1BE}" type="datetimeFigureOut">
              <a:rPr lang="en-US" smtClean="0"/>
              <a:pPr/>
              <a:t>5/9/2018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CBD86140-9D8A-4F9B-821E-24E6996C99C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A87E279-33EC-474E-8A93-F2AE906CD1BE}" type="datetimeFigureOut">
              <a:rPr lang="en-US" smtClean="0"/>
              <a:pPr/>
              <a:t>5/9/2018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BD86140-9D8A-4F9B-821E-24E6996C99C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A87E279-33EC-474E-8A93-F2AE906CD1BE}" type="datetimeFigureOut">
              <a:rPr lang="en-US" smtClean="0"/>
              <a:pPr/>
              <a:t>5/9/2018</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CBD86140-9D8A-4F9B-821E-24E6996C99C2}"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A87E279-33EC-474E-8A93-F2AE906CD1BE}" type="datetimeFigureOut">
              <a:rPr lang="en-US" smtClean="0"/>
              <a:pPr/>
              <a:t>5/9/2018</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BD86140-9D8A-4F9B-821E-24E6996C99C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27061C-C81B-49A3-912B-6F2F64DD7268}" type="datetimeFigureOut">
              <a:rPr lang="es-MX" smtClean="0">
                <a:solidFill>
                  <a:srgbClr val="0070C0">
                    <a:tint val="75000"/>
                  </a:srgbClr>
                </a:solidFill>
              </a:rPr>
              <a:pPr/>
              <a:t>09/05/2018</a:t>
            </a:fld>
            <a:endParaRPr lang="es-MX">
              <a:solidFill>
                <a:srgbClr val="0070C0">
                  <a:tint val="75000"/>
                </a:srgb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solidFill>
                <a:srgbClr val="0070C0">
                  <a:tint val="75000"/>
                </a:srgb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B4CB98-2552-4C9B-9C7A-693C447B8996}" type="slidenum">
              <a:rPr lang="es-MX" smtClean="0">
                <a:solidFill>
                  <a:srgbClr val="0070C0">
                    <a:tint val="75000"/>
                  </a:srgbClr>
                </a:solidFill>
              </a:rPr>
              <a:pPr/>
              <a:t>‹#›</a:t>
            </a:fld>
            <a:endParaRPr lang="es-MX">
              <a:solidFill>
                <a:srgbClr val="0070C0">
                  <a:tint val="75000"/>
                </a:srgbClr>
              </a:solidFill>
            </a:endParaRPr>
          </a:p>
        </p:txBody>
      </p:sp>
    </p:spTree>
    <p:extLst>
      <p:ext uri="{BB962C8B-B14F-4D97-AF65-F5344CB8AC3E}">
        <p14:creationId xmlns:p14="http://schemas.microsoft.com/office/powerpoint/2010/main" val="91359685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lang="en-US">
              <a:solidFill>
                <a:prstClr val="white"/>
              </a:solidFill>
            </a:endParaRPr>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A87E279-33EC-474E-8A93-F2AE906CD1BE}" type="datetimeFigureOut">
              <a:rPr lang="en-US" smtClean="0">
                <a:solidFill>
                  <a:prstClr val="black"/>
                </a:solidFill>
              </a:rPr>
              <a:pPr/>
              <a:t>5/9/2018</a:t>
            </a:fld>
            <a:endParaRPr lang="en-US">
              <a:solidFill>
                <a:prstClr val="black"/>
              </a:solidFill>
            </a:endParaRP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solidFill>
                <a:prstClr val="black"/>
              </a:solidFill>
            </a:endParaRP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BD86140-9D8A-4F9B-821E-24E6996C99C2}"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25529777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lang="en-US">
              <a:solidFill>
                <a:prstClr val="white"/>
              </a:solidFill>
            </a:endParaRPr>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A87E279-33EC-474E-8A93-F2AE906CD1BE}" type="datetimeFigureOut">
              <a:rPr lang="en-US" smtClean="0">
                <a:solidFill>
                  <a:prstClr val="black"/>
                </a:solidFill>
              </a:rPr>
              <a:pPr/>
              <a:t>5/9/2018</a:t>
            </a:fld>
            <a:endParaRPr lang="en-US">
              <a:solidFill>
                <a:prstClr val="black"/>
              </a:solidFill>
            </a:endParaRP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solidFill>
                <a:prstClr val="black"/>
              </a:solidFill>
            </a:endParaRP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BD86140-9D8A-4F9B-821E-24E6996C99C2}"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06688300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embeddings/Microsoft_Excel_97-2003_Worksheet1.xls"/></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0"/>
            <a:ext cx="8001000" cy="1829761"/>
          </a:xfrm>
        </p:spPr>
        <p:txBody>
          <a:bodyPr>
            <a:normAutofit fontScale="90000"/>
          </a:bodyPr>
          <a:lstStyle/>
          <a:p>
            <a:r>
              <a:rPr lang="en-US" dirty="0" smtClean="0"/>
              <a:t>Rethinking the Political Economy of Decentralization:</a:t>
            </a:r>
            <a:endParaRPr lang="en-US" dirty="0"/>
          </a:p>
        </p:txBody>
      </p:sp>
      <p:sp>
        <p:nvSpPr>
          <p:cNvPr id="3" name="Subtitle 2"/>
          <p:cNvSpPr>
            <a:spLocks noGrp="1"/>
          </p:cNvSpPr>
          <p:nvPr>
            <p:ph type="subTitle" idx="1"/>
          </p:nvPr>
        </p:nvSpPr>
        <p:spPr>
          <a:xfrm>
            <a:off x="762000" y="2362200"/>
            <a:ext cx="7772400" cy="914400"/>
          </a:xfrm>
        </p:spPr>
        <p:txBody>
          <a:bodyPr/>
          <a:lstStyle/>
          <a:p>
            <a:r>
              <a:rPr lang="en-US" dirty="0" smtClean="0"/>
              <a:t>How Democracy and Political Parties Shape the Provision of Local Public Goods</a:t>
            </a:r>
            <a:endParaRPr lang="en-US" dirty="0"/>
          </a:p>
        </p:txBody>
      </p:sp>
      <p:sp>
        <p:nvSpPr>
          <p:cNvPr id="4" name="TextBox 3"/>
          <p:cNvSpPr txBox="1"/>
          <p:nvPr/>
        </p:nvSpPr>
        <p:spPr>
          <a:xfrm>
            <a:off x="609600" y="5562600"/>
            <a:ext cx="6705600" cy="1323439"/>
          </a:xfrm>
          <a:prstGeom prst="rect">
            <a:avLst/>
          </a:prstGeom>
          <a:noFill/>
        </p:spPr>
        <p:txBody>
          <a:bodyPr wrap="square" rtlCol="0">
            <a:spAutoFit/>
          </a:bodyPr>
          <a:lstStyle/>
          <a:p>
            <a:r>
              <a:rPr lang="en-US" sz="1600" dirty="0" smtClean="0"/>
              <a:t>With :</a:t>
            </a:r>
          </a:p>
          <a:p>
            <a:r>
              <a:rPr lang="en-US" sz="1600" dirty="0" smtClean="0"/>
              <a:t>Charles R. Hankla, Georgia State University</a:t>
            </a:r>
          </a:p>
          <a:p>
            <a:r>
              <a:rPr lang="en-US" sz="1600" dirty="0" smtClean="0"/>
              <a:t>Eunice Heredia-Ortiz, DAI</a:t>
            </a:r>
          </a:p>
          <a:p>
            <a:r>
              <a:rPr lang="en-US" sz="1600" dirty="0" smtClean="0"/>
              <a:t>Raul </a:t>
            </a:r>
            <a:r>
              <a:rPr lang="en-US" sz="1600" dirty="0"/>
              <a:t>Ponce-Rodriguez, Universidad </a:t>
            </a:r>
            <a:r>
              <a:rPr lang="es-ES" sz="1600" dirty="0"/>
              <a:t>Autónoma</a:t>
            </a:r>
            <a:r>
              <a:rPr lang="en-US" sz="1600" dirty="0"/>
              <a:t> de Ciudad Juarez</a:t>
            </a:r>
          </a:p>
          <a:p>
            <a:endParaRPr lang="en-US" sz="1600" dirty="0" smtClean="0"/>
          </a:p>
        </p:txBody>
      </p:sp>
      <p:sp>
        <p:nvSpPr>
          <p:cNvPr id="6" name="TextBox 5"/>
          <p:cNvSpPr txBox="1"/>
          <p:nvPr/>
        </p:nvSpPr>
        <p:spPr>
          <a:xfrm>
            <a:off x="990600" y="3429000"/>
            <a:ext cx="8153400" cy="923330"/>
          </a:xfrm>
          <a:prstGeom prst="rect">
            <a:avLst/>
          </a:prstGeom>
          <a:noFill/>
        </p:spPr>
        <p:txBody>
          <a:bodyPr wrap="square" rtlCol="0">
            <a:spAutoFit/>
          </a:bodyPr>
          <a:lstStyle/>
          <a:p>
            <a:pPr algn="r"/>
            <a:r>
              <a:rPr lang="en-US" dirty="0">
                <a:solidFill>
                  <a:schemeClr val="bg1">
                    <a:lumMod val="10000"/>
                  </a:schemeClr>
                </a:solidFill>
              </a:rPr>
              <a:t>Jorge Martinez-Vazquez, Georgia State University</a:t>
            </a:r>
          </a:p>
          <a:p>
            <a:pPr algn="r"/>
            <a:r>
              <a:rPr lang="en-US" i="1" dirty="0" smtClean="0">
                <a:solidFill>
                  <a:schemeClr val="bg1">
                    <a:lumMod val="10000"/>
                  </a:schemeClr>
                </a:solidFill>
              </a:rPr>
              <a:t>2018 International Conference:  Issues on Fiscal Federalism</a:t>
            </a:r>
          </a:p>
          <a:p>
            <a:pPr algn="r"/>
            <a:r>
              <a:rPr lang="en-US" i="1" dirty="0" smtClean="0">
                <a:solidFill>
                  <a:schemeClr val="bg1">
                    <a:lumMod val="10000"/>
                  </a:schemeClr>
                </a:solidFill>
              </a:rPr>
              <a:t>May 10-11;Brasilia</a:t>
            </a:r>
            <a:endParaRPr lang="en-US" i="1" dirty="0">
              <a:solidFill>
                <a:schemeClr val="bg1">
                  <a:lumMod val="10000"/>
                </a:schemeClr>
              </a:solidFill>
            </a:endParaRPr>
          </a:p>
        </p:txBody>
      </p:sp>
    </p:spTree>
    <p:extLst>
      <p:ext uri="{BB962C8B-B14F-4D97-AF65-F5344CB8AC3E}">
        <p14:creationId xmlns:p14="http://schemas.microsoft.com/office/powerpoint/2010/main" val="21835450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a:t>One institution that </a:t>
            </a:r>
            <a:r>
              <a:rPr lang="en-US" dirty="0" smtClean="0"/>
              <a:t>political </a:t>
            </a:r>
            <a:r>
              <a:rPr lang="en-US" dirty="0"/>
              <a:t>scientists have found to impact national policy is the organization of political </a:t>
            </a:r>
            <a:r>
              <a:rPr lang="en-US" dirty="0" smtClean="0"/>
              <a:t>parties( </a:t>
            </a:r>
            <a:r>
              <a:rPr lang="en-US" dirty="0"/>
              <a:t>e.g. </a:t>
            </a:r>
            <a:r>
              <a:rPr lang="en-US" dirty="0" err="1"/>
              <a:t>Hicken</a:t>
            </a:r>
            <a:r>
              <a:rPr lang="en-US" dirty="0"/>
              <a:t> and Simmons 2008 for education),</a:t>
            </a:r>
          </a:p>
          <a:p>
            <a:pPr marL="109728" indent="0">
              <a:buNone/>
            </a:pPr>
            <a:r>
              <a:rPr lang="en-US" dirty="0"/>
              <a:t> </a:t>
            </a:r>
          </a:p>
          <a:p>
            <a:r>
              <a:rPr lang="en-US" dirty="0" smtClean="0"/>
              <a:t>These </a:t>
            </a:r>
            <a:r>
              <a:rPr lang="en-US" dirty="0"/>
              <a:t>scholars contend that party centralization shifts power from local </a:t>
            </a:r>
            <a:r>
              <a:rPr lang="en-US" dirty="0" smtClean="0"/>
              <a:t>elites-- </a:t>
            </a:r>
            <a:r>
              <a:rPr lang="en-US" dirty="0"/>
              <a:t>who might be tempted to shore-up their support with particularistic </a:t>
            </a:r>
            <a:r>
              <a:rPr lang="en-US" dirty="0" smtClean="0"/>
              <a:t>goods-- </a:t>
            </a:r>
            <a:r>
              <a:rPr lang="en-US" dirty="0"/>
              <a:t>to national party leaders, who have electoral incentives to consider the aggregate national interest.</a:t>
            </a:r>
          </a:p>
          <a:p>
            <a:endParaRPr lang="en-US" dirty="0"/>
          </a:p>
          <a:p>
            <a:r>
              <a:rPr lang="en-US" dirty="0"/>
              <a:t>Of course, political economists have not neglected the sub-national </a:t>
            </a:r>
            <a:r>
              <a:rPr lang="en-US" dirty="0" smtClean="0"/>
              <a:t>level </a:t>
            </a:r>
            <a:r>
              <a:rPr lang="en-US" dirty="0"/>
              <a:t>but </a:t>
            </a:r>
            <a:r>
              <a:rPr lang="en-US" dirty="0" smtClean="0"/>
              <a:t>the main </a:t>
            </a:r>
            <a:r>
              <a:rPr lang="en-US" dirty="0"/>
              <a:t>focus has not been on connecting particular sub-national political institutions with public goods provision.  </a:t>
            </a:r>
          </a:p>
          <a:p>
            <a:endParaRPr lang="en-US" dirty="0"/>
          </a:p>
        </p:txBody>
      </p:sp>
      <p:sp>
        <p:nvSpPr>
          <p:cNvPr id="3" name="Title 2"/>
          <p:cNvSpPr>
            <a:spLocks noGrp="1"/>
          </p:cNvSpPr>
          <p:nvPr>
            <p:ph type="title"/>
          </p:nvPr>
        </p:nvSpPr>
        <p:spPr/>
        <p:txBody>
          <a:bodyPr>
            <a:normAutofit/>
          </a:bodyPr>
          <a:lstStyle/>
          <a:p>
            <a:r>
              <a:rPr lang="en-US" sz="3200" dirty="0" smtClean="0"/>
              <a:t>Relevant (to us) political institutions </a:t>
            </a:r>
            <a:endParaRPr lang="en-US" sz="3200" dirty="0"/>
          </a:p>
        </p:txBody>
      </p:sp>
    </p:spTree>
    <p:extLst>
      <p:ext uri="{BB962C8B-B14F-4D97-AF65-F5344CB8AC3E}">
        <p14:creationId xmlns:p14="http://schemas.microsoft.com/office/powerpoint/2010/main" val="27834540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smtClean="0"/>
              <a:t>Riker </a:t>
            </a:r>
            <a:r>
              <a:rPr lang="en-US" dirty="0"/>
              <a:t>(1964</a:t>
            </a:r>
            <a:r>
              <a:rPr lang="en-US" dirty="0" smtClean="0"/>
              <a:t>)– classical reference.. decentralized </a:t>
            </a:r>
            <a:r>
              <a:rPr lang="en-US" dirty="0"/>
              <a:t>parties could be both a driver of democratic decentralization and a protector of the benefits of </a:t>
            </a:r>
            <a:r>
              <a:rPr lang="en-US" dirty="0" smtClean="0"/>
              <a:t>federalism</a:t>
            </a:r>
          </a:p>
          <a:p>
            <a:endParaRPr lang="en-US" dirty="0"/>
          </a:p>
          <a:p>
            <a:r>
              <a:rPr lang="en-US" dirty="0" smtClean="0"/>
              <a:t> </a:t>
            </a:r>
            <a:r>
              <a:rPr lang="en-US" dirty="0" err="1"/>
              <a:t>Wibbels</a:t>
            </a:r>
            <a:r>
              <a:rPr lang="en-US" dirty="0"/>
              <a:t> (2005) -- presence of centralized parties </a:t>
            </a:r>
            <a:r>
              <a:rPr lang="en-US" dirty="0" smtClean="0"/>
              <a:t>may facilitate </a:t>
            </a:r>
            <a:r>
              <a:rPr lang="en-US" dirty="0"/>
              <a:t>sub-national government market </a:t>
            </a:r>
            <a:r>
              <a:rPr lang="en-US" dirty="0" smtClean="0"/>
              <a:t>reforms</a:t>
            </a:r>
          </a:p>
          <a:p>
            <a:endParaRPr lang="en-US" dirty="0" smtClean="0"/>
          </a:p>
          <a:p>
            <a:r>
              <a:rPr lang="en-US" dirty="0" smtClean="0"/>
              <a:t>Most </a:t>
            </a:r>
            <a:r>
              <a:rPr lang="en-US" dirty="0"/>
              <a:t>related to our work, </a:t>
            </a:r>
            <a:r>
              <a:rPr lang="en-US" dirty="0" err="1"/>
              <a:t>Enikolopov</a:t>
            </a:r>
            <a:r>
              <a:rPr lang="en-US" dirty="0"/>
              <a:t> and </a:t>
            </a:r>
            <a:r>
              <a:rPr lang="en-US" dirty="0" err="1"/>
              <a:t>Zhuravskaya</a:t>
            </a:r>
            <a:r>
              <a:rPr lang="en-US" dirty="0"/>
              <a:t> (2007</a:t>
            </a:r>
            <a:r>
              <a:rPr lang="en-US" dirty="0" smtClean="0"/>
              <a:t>): cross-national </a:t>
            </a:r>
            <a:r>
              <a:rPr lang="en-US" dirty="0"/>
              <a:t>empirical study </a:t>
            </a:r>
            <a:r>
              <a:rPr lang="en-US" dirty="0" smtClean="0"/>
              <a:t>focusing </a:t>
            </a:r>
            <a:r>
              <a:rPr lang="en-US" dirty="0"/>
              <a:t>on  </a:t>
            </a:r>
            <a:r>
              <a:rPr lang="en-US" dirty="0" smtClean="0"/>
              <a:t>the impact of party centralization (but they do not measure party </a:t>
            </a:r>
            <a:r>
              <a:rPr lang="en-US" dirty="0"/>
              <a:t>decentralization at the sub-national </a:t>
            </a:r>
            <a:r>
              <a:rPr lang="en-US" dirty="0" smtClean="0"/>
              <a:t>level) </a:t>
            </a:r>
            <a:r>
              <a:rPr lang="en-US" dirty="0"/>
              <a:t>and fiscal decentralization </a:t>
            </a:r>
            <a:r>
              <a:rPr lang="en-US" dirty="0" smtClean="0"/>
              <a:t>(but they omit presence of democratic </a:t>
            </a:r>
            <a:r>
              <a:rPr lang="en-US" dirty="0"/>
              <a:t>decentralization</a:t>
            </a:r>
            <a:r>
              <a:rPr lang="en-US" dirty="0" smtClean="0"/>
              <a:t>.)</a:t>
            </a:r>
            <a:endParaRPr lang="en-US" dirty="0"/>
          </a:p>
        </p:txBody>
      </p:sp>
      <p:sp>
        <p:nvSpPr>
          <p:cNvPr id="3" name="Title 2"/>
          <p:cNvSpPr>
            <a:spLocks noGrp="1"/>
          </p:cNvSpPr>
          <p:nvPr>
            <p:ph type="title"/>
          </p:nvPr>
        </p:nvSpPr>
        <p:spPr/>
        <p:txBody>
          <a:bodyPr>
            <a:normAutofit/>
          </a:bodyPr>
          <a:lstStyle/>
          <a:p>
            <a:r>
              <a:rPr lang="en-US" sz="3600" dirty="0" smtClean="0"/>
              <a:t>Some relevant prior literature </a:t>
            </a:r>
            <a:endParaRPr lang="en-US" sz="3600" dirty="0"/>
          </a:p>
        </p:txBody>
      </p:sp>
    </p:spTree>
    <p:extLst>
      <p:ext uri="{BB962C8B-B14F-4D97-AF65-F5344CB8AC3E}">
        <p14:creationId xmlns:p14="http://schemas.microsoft.com/office/powerpoint/2010/main" val="3802589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68668" y="1670074"/>
            <a:ext cx="8531734" cy="4525963"/>
          </a:xfrm>
        </p:spPr>
        <p:txBody>
          <a:bodyPr>
            <a:noAutofit/>
          </a:bodyPr>
          <a:lstStyle/>
          <a:p>
            <a:pPr algn="just">
              <a:lnSpc>
                <a:spcPct val="150000"/>
              </a:lnSpc>
            </a:pPr>
            <a:r>
              <a:rPr lang="en-US" sz="2000" dirty="0">
                <a:solidFill>
                  <a:schemeClr val="bg1">
                    <a:lumMod val="10000"/>
                  </a:schemeClr>
                </a:solidFill>
              </a:rPr>
              <a:t>The provision of public goods </a:t>
            </a:r>
            <a:r>
              <a:rPr lang="en-US" sz="2000" u="sng" dirty="0" smtClean="0">
                <a:solidFill>
                  <a:schemeClr val="bg1">
                    <a:lumMod val="10000"/>
                  </a:schemeClr>
                </a:solidFill>
              </a:rPr>
              <a:t>with or without inter-regional </a:t>
            </a:r>
            <a:r>
              <a:rPr lang="en-US" sz="2000" u="sng" dirty="0">
                <a:solidFill>
                  <a:schemeClr val="bg1">
                    <a:lumMod val="10000"/>
                  </a:schemeClr>
                </a:solidFill>
              </a:rPr>
              <a:t>externalities</a:t>
            </a:r>
            <a:r>
              <a:rPr lang="en-US" sz="2000" dirty="0">
                <a:solidFill>
                  <a:schemeClr val="bg1">
                    <a:lumMod val="10000"/>
                  </a:schemeClr>
                </a:solidFill>
              </a:rPr>
              <a:t> by a system of </a:t>
            </a:r>
            <a:r>
              <a:rPr lang="en-US" sz="2000" dirty="0" smtClean="0">
                <a:solidFill>
                  <a:schemeClr val="bg1">
                    <a:lumMod val="10000"/>
                  </a:schemeClr>
                </a:solidFill>
              </a:rPr>
              <a:t>decentralized democratically </a:t>
            </a:r>
            <a:r>
              <a:rPr lang="en-US" sz="2000" dirty="0">
                <a:solidFill>
                  <a:schemeClr val="bg1">
                    <a:lumMod val="10000"/>
                  </a:schemeClr>
                </a:solidFill>
              </a:rPr>
              <a:t>elected sub-national </a:t>
            </a:r>
            <a:r>
              <a:rPr lang="en-US" sz="2000" dirty="0" smtClean="0">
                <a:solidFill>
                  <a:schemeClr val="bg1">
                    <a:lumMod val="10000"/>
                  </a:schemeClr>
                </a:solidFill>
              </a:rPr>
              <a:t>governments with party </a:t>
            </a:r>
            <a:r>
              <a:rPr lang="en-US" sz="2000" dirty="0" smtClean="0">
                <a:solidFill>
                  <a:schemeClr val="bg1">
                    <a:lumMod val="10000"/>
                  </a:schemeClr>
                </a:solidFill>
              </a:rPr>
              <a:t>centralization (nomination of local candidates) </a:t>
            </a:r>
            <a:r>
              <a:rPr lang="en-US" sz="2000" dirty="0" smtClean="0">
                <a:solidFill>
                  <a:schemeClr val="bg1">
                    <a:lumMod val="10000"/>
                  </a:schemeClr>
                </a:solidFill>
              </a:rPr>
              <a:t>produces </a:t>
            </a:r>
            <a:r>
              <a:rPr lang="en-US" sz="2000" dirty="0">
                <a:solidFill>
                  <a:schemeClr val="bg1">
                    <a:lumMod val="10000"/>
                  </a:schemeClr>
                </a:solidFill>
              </a:rPr>
              <a:t>a </a:t>
            </a:r>
            <a:r>
              <a:rPr lang="en-US" sz="2000" dirty="0" smtClean="0">
                <a:solidFill>
                  <a:schemeClr val="bg1">
                    <a:lumMod val="10000"/>
                  </a:schemeClr>
                </a:solidFill>
              </a:rPr>
              <a:t>greater level of welfare than </a:t>
            </a:r>
            <a:r>
              <a:rPr lang="en-US" sz="2000" dirty="0">
                <a:solidFill>
                  <a:schemeClr val="bg1">
                    <a:lumMod val="10000"/>
                  </a:schemeClr>
                </a:solidFill>
              </a:rPr>
              <a:t>the </a:t>
            </a:r>
            <a:r>
              <a:rPr lang="en-US" sz="2000" dirty="0" smtClean="0">
                <a:solidFill>
                  <a:schemeClr val="bg1">
                    <a:lumMod val="10000"/>
                  </a:schemeClr>
                </a:solidFill>
              </a:rPr>
              <a:t>provision by a centralized government.</a:t>
            </a:r>
          </a:p>
          <a:p>
            <a:pPr algn="just">
              <a:lnSpc>
                <a:spcPct val="150000"/>
              </a:lnSpc>
            </a:pPr>
            <a:endParaRPr lang="en-US" sz="2000" dirty="0" smtClean="0">
              <a:solidFill>
                <a:schemeClr val="bg1">
                  <a:lumMod val="10000"/>
                </a:schemeClr>
              </a:solidFill>
            </a:endParaRPr>
          </a:p>
          <a:p>
            <a:pPr algn="just">
              <a:lnSpc>
                <a:spcPct val="150000"/>
              </a:lnSpc>
            </a:pPr>
            <a:r>
              <a:rPr lang="en-US" sz="2000" dirty="0" smtClean="0">
                <a:solidFill>
                  <a:schemeClr val="bg1">
                    <a:lumMod val="10000"/>
                  </a:schemeClr>
                </a:solidFill>
              </a:rPr>
              <a:t>These </a:t>
            </a:r>
            <a:r>
              <a:rPr lang="en-US" sz="2000" dirty="0">
                <a:solidFill>
                  <a:schemeClr val="bg1">
                    <a:lumMod val="10000"/>
                  </a:schemeClr>
                </a:solidFill>
              </a:rPr>
              <a:t>arguments </a:t>
            </a:r>
            <a:r>
              <a:rPr lang="en-US" sz="2000" dirty="0" smtClean="0">
                <a:solidFill>
                  <a:schemeClr val="bg1">
                    <a:lumMod val="10000"/>
                  </a:schemeClr>
                </a:solidFill>
              </a:rPr>
              <a:t>are formally developed for </a:t>
            </a:r>
            <a:r>
              <a:rPr lang="en-US" sz="2000" dirty="0">
                <a:solidFill>
                  <a:schemeClr val="bg1">
                    <a:lumMod val="10000"/>
                  </a:schemeClr>
                </a:solidFill>
              </a:rPr>
              <a:t>plurality electoral systems </a:t>
            </a:r>
            <a:r>
              <a:rPr lang="en-US" sz="2000" dirty="0" smtClean="0">
                <a:solidFill>
                  <a:schemeClr val="bg1">
                    <a:lumMod val="10000"/>
                  </a:schemeClr>
                </a:solidFill>
              </a:rPr>
              <a:t>as well as for </a:t>
            </a:r>
            <a:r>
              <a:rPr lang="en-US" sz="2000" dirty="0">
                <a:solidFill>
                  <a:schemeClr val="bg1">
                    <a:lumMod val="10000"/>
                  </a:schemeClr>
                </a:solidFill>
              </a:rPr>
              <a:t>proportional electoral systems in </a:t>
            </a:r>
            <a:r>
              <a:rPr lang="en-US" sz="2000" dirty="0" smtClean="0">
                <a:solidFill>
                  <a:schemeClr val="bg1">
                    <a:lumMod val="10000"/>
                  </a:schemeClr>
                </a:solidFill>
              </a:rPr>
              <a:t>a separate paper (Ponce-Rodriguez </a:t>
            </a:r>
            <a:r>
              <a:rPr lang="en-US" sz="2000" dirty="0">
                <a:solidFill>
                  <a:schemeClr val="bg1">
                    <a:lumMod val="10000"/>
                  </a:schemeClr>
                </a:solidFill>
              </a:rPr>
              <a:t>et al. (</a:t>
            </a:r>
            <a:r>
              <a:rPr lang="en-US" sz="2000" dirty="0" smtClean="0">
                <a:solidFill>
                  <a:schemeClr val="bg1">
                    <a:lumMod val="10000"/>
                  </a:schemeClr>
                </a:solidFill>
              </a:rPr>
              <a:t>2017).</a:t>
            </a:r>
            <a:endParaRPr lang="es-MX" sz="2000" dirty="0">
              <a:solidFill>
                <a:schemeClr val="bg1">
                  <a:lumMod val="10000"/>
                </a:schemeClr>
              </a:solidFill>
            </a:endParaRPr>
          </a:p>
        </p:txBody>
      </p:sp>
      <p:sp>
        <p:nvSpPr>
          <p:cNvPr id="4" name="3 CuadroTexto"/>
          <p:cNvSpPr txBox="1"/>
          <p:nvPr/>
        </p:nvSpPr>
        <p:spPr>
          <a:xfrm>
            <a:off x="591490" y="376191"/>
            <a:ext cx="8208912" cy="1077218"/>
          </a:xfrm>
          <a:prstGeom prst="rect">
            <a:avLst/>
          </a:prstGeom>
          <a:noFill/>
        </p:spPr>
        <p:txBody>
          <a:bodyPr wrap="square" rtlCol="0">
            <a:spAutoFit/>
          </a:bodyPr>
          <a:lstStyle/>
          <a:p>
            <a:pPr algn="ctr"/>
            <a:r>
              <a:rPr lang="en-US" sz="3200" b="1" dirty="0" smtClean="0">
                <a:solidFill>
                  <a:srgbClr val="0070C0"/>
                </a:solidFill>
              </a:rPr>
              <a:t>We formulate a “Strong</a:t>
            </a:r>
            <a:r>
              <a:rPr lang="en-US" sz="3200" b="1" dirty="0" smtClean="0">
                <a:solidFill>
                  <a:srgbClr val="0070C0"/>
                </a:solidFill>
              </a:rPr>
              <a:t>” Fiscal Decentralization Theorem </a:t>
            </a:r>
            <a:endParaRPr lang="en-US" sz="3200" b="1" dirty="0">
              <a:solidFill>
                <a:srgbClr val="0070C0"/>
              </a:solidFill>
            </a:endParaRPr>
          </a:p>
        </p:txBody>
      </p:sp>
    </p:spTree>
    <p:extLst>
      <p:ext uri="{BB962C8B-B14F-4D97-AF65-F5344CB8AC3E}">
        <p14:creationId xmlns:p14="http://schemas.microsoft.com/office/powerpoint/2010/main" val="40879766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143000"/>
            <a:ext cx="8686800" cy="5486400"/>
          </a:xfrm>
        </p:spPr>
        <p:txBody>
          <a:bodyPr>
            <a:normAutofit lnSpcReduction="10000"/>
          </a:bodyPr>
          <a:lstStyle/>
          <a:p>
            <a:endParaRPr lang="en-US" sz="2200" dirty="0" smtClean="0"/>
          </a:p>
          <a:p>
            <a:endParaRPr lang="en-US" sz="2200" dirty="0" smtClean="0"/>
          </a:p>
          <a:p>
            <a:endParaRPr lang="en-US" sz="2200" dirty="0" smtClean="0"/>
          </a:p>
          <a:p>
            <a:endParaRPr lang="en-US" sz="2200" dirty="0" smtClean="0"/>
          </a:p>
          <a:p>
            <a:endParaRPr lang="en-US" sz="2200" dirty="0" smtClean="0"/>
          </a:p>
          <a:p>
            <a:endParaRPr lang="en-US" sz="2200" dirty="0" smtClean="0"/>
          </a:p>
          <a:p>
            <a:endParaRPr lang="en-US" sz="2200" dirty="0" smtClean="0"/>
          </a:p>
          <a:p>
            <a:endParaRPr lang="en-US" sz="2200" dirty="0" smtClean="0"/>
          </a:p>
          <a:p>
            <a:pPr marL="566928" indent="-457200">
              <a:buFont typeface="+mj-lt"/>
              <a:buAutoNum type="arabicPeriod"/>
            </a:pPr>
            <a:endParaRPr lang="en-US" sz="2200" dirty="0" smtClean="0"/>
          </a:p>
          <a:p>
            <a:pPr marL="566928" indent="-457200">
              <a:buFont typeface="+mj-lt"/>
              <a:buAutoNum type="arabicPeriod"/>
            </a:pPr>
            <a:endParaRPr lang="en-US" sz="2200" dirty="0" smtClean="0"/>
          </a:p>
          <a:p>
            <a:pPr marL="566928" indent="-457200">
              <a:buFont typeface="+mj-lt"/>
              <a:buAutoNum type="arabicPeriod"/>
            </a:pPr>
            <a:r>
              <a:rPr lang="en-US" sz="2200" dirty="0" smtClean="0"/>
              <a:t>In </a:t>
            </a:r>
            <a:r>
              <a:rPr lang="en-US" sz="2200" dirty="0" smtClean="0"/>
              <a:t>centralized party systems a </a:t>
            </a:r>
            <a:r>
              <a:rPr lang="en-US" sz="2200" dirty="0" smtClean="0"/>
              <a:t>central party committee </a:t>
            </a:r>
            <a:r>
              <a:rPr lang="en-US" sz="2200" dirty="0" smtClean="0"/>
              <a:t>selects candidates (and a political platform with spending, taxes, etc</a:t>
            </a:r>
            <a:r>
              <a:rPr lang="en-US" sz="2200" dirty="0" smtClean="0"/>
              <a:t>.)</a:t>
            </a:r>
          </a:p>
          <a:p>
            <a:pPr marL="566928" indent="-457200">
              <a:buFont typeface="+mj-lt"/>
              <a:buAutoNum type="arabicPeriod"/>
            </a:pPr>
            <a:r>
              <a:rPr lang="en-US" sz="2200" dirty="0"/>
              <a:t>Party decentralization is modeled by a two stage electoral process with (open/closed) primary elections in the first stage and a general election in the second stage.</a:t>
            </a:r>
          </a:p>
          <a:p>
            <a:pPr marL="566928" indent="-457200">
              <a:buFont typeface="+mj-lt"/>
              <a:buAutoNum type="arabicPeriod"/>
            </a:pPr>
            <a:endParaRPr lang="en-US" sz="2200" dirty="0" smtClean="0"/>
          </a:p>
          <a:p>
            <a:endParaRPr lang="en-US" sz="2200" dirty="0" smtClean="0"/>
          </a:p>
          <a:p>
            <a:endParaRPr lang="en-US" sz="2200" dirty="0" smtClean="0"/>
          </a:p>
          <a:p>
            <a:pPr lvl="1"/>
            <a:endParaRPr lang="en-US" sz="1800" dirty="0" smtClean="0"/>
          </a:p>
          <a:p>
            <a:endParaRPr lang="en-US" sz="2200" dirty="0" smtClean="0"/>
          </a:p>
          <a:p>
            <a:endParaRPr lang="en-US" dirty="0"/>
          </a:p>
        </p:txBody>
      </p:sp>
      <p:sp>
        <p:nvSpPr>
          <p:cNvPr id="3" name="Title 2"/>
          <p:cNvSpPr>
            <a:spLocks noGrp="1"/>
          </p:cNvSpPr>
          <p:nvPr>
            <p:ph type="title"/>
          </p:nvPr>
        </p:nvSpPr>
        <p:spPr>
          <a:xfrm>
            <a:off x="533400" y="0"/>
            <a:ext cx="8229600" cy="1143000"/>
          </a:xfrm>
        </p:spPr>
        <p:txBody>
          <a:bodyPr>
            <a:normAutofit fontScale="90000"/>
          </a:bodyPr>
          <a:lstStyle/>
          <a:p>
            <a:r>
              <a:rPr lang="en-US" sz="3600" dirty="0" smtClean="0"/>
              <a:t/>
            </a:r>
            <a:br>
              <a:rPr lang="en-US" sz="3600" dirty="0" smtClean="0"/>
            </a:br>
            <a:r>
              <a:rPr lang="en-US" sz="3600" dirty="0" smtClean="0"/>
              <a:t>We </a:t>
            </a:r>
            <a:r>
              <a:rPr lang="en-US" sz="3600" dirty="0"/>
              <a:t>consider 4 distinct cases of </a:t>
            </a:r>
            <a:r>
              <a:rPr lang="en-US" sz="3600" dirty="0" smtClean="0"/>
              <a:t>political institutional </a:t>
            </a:r>
            <a:r>
              <a:rPr lang="en-US" sz="3600" dirty="0"/>
              <a:t>configurations:</a:t>
            </a:r>
            <a:br>
              <a:rPr lang="en-US" sz="3600" dirty="0"/>
            </a:br>
            <a:endParaRPr lang="en-US" sz="3600" dirty="0"/>
          </a:p>
        </p:txBody>
      </p:sp>
      <p:graphicFrame>
        <p:nvGraphicFramePr>
          <p:cNvPr id="1028" name="Object 4"/>
          <p:cNvGraphicFramePr>
            <a:graphicFrameLocks noChangeAspect="1"/>
          </p:cNvGraphicFramePr>
          <p:nvPr>
            <p:extLst>
              <p:ext uri="{D42A27DB-BD31-4B8C-83A1-F6EECF244321}">
                <p14:modId xmlns:p14="http://schemas.microsoft.com/office/powerpoint/2010/main" val="1064323223"/>
              </p:ext>
            </p:extLst>
          </p:nvPr>
        </p:nvGraphicFramePr>
        <p:xfrm>
          <a:off x="1524000" y="1600200"/>
          <a:ext cx="7481888" cy="2760663"/>
        </p:xfrm>
        <a:graphic>
          <a:graphicData uri="http://schemas.openxmlformats.org/presentationml/2006/ole">
            <mc:AlternateContent xmlns:mc="http://schemas.openxmlformats.org/markup-compatibility/2006">
              <mc:Choice xmlns:v="urn:schemas-microsoft-com:vml" Requires="v">
                <p:oleObj spid="_x0000_s1059" name="Worksheet" r:id="rId4" imgW="6121392" imgH="2336800" progId="Excel.Sheet.8">
                  <p:embed/>
                </p:oleObj>
              </mc:Choice>
              <mc:Fallback>
                <p:oleObj name="Worksheet" r:id="rId4" imgW="6121392" imgH="2336800" progId="Excel.Sheet.8">
                  <p:embed/>
                  <p:pic>
                    <p:nvPicPr>
                      <p:cNvPr id="0" name="Picture 4"/>
                      <p:cNvPicPr>
                        <a:picLocks noChangeAspect="1" noChangeArrowheads="1"/>
                      </p:cNvPicPr>
                      <p:nvPr/>
                    </p:nvPicPr>
                    <p:blipFill>
                      <a:blip r:embed="rId5"/>
                      <a:srcRect/>
                      <a:stretch>
                        <a:fillRect/>
                      </a:stretch>
                    </p:blipFill>
                    <p:spPr bwMode="auto">
                      <a:xfrm>
                        <a:off x="1524000" y="1600200"/>
                        <a:ext cx="7481888" cy="2760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sz="2600" u="sng" dirty="0" smtClean="0"/>
              <a:t>Democratic </a:t>
            </a:r>
            <a:r>
              <a:rPr lang="en-US" sz="2600" u="sng" dirty="0"/>
              <a:t>decentralization </a:t>
            </a:r>
            <a:r>
              <a:rPr lang="en-US" sz="2600" dirty="0" smtClean="0"/>
              <a:t>(elected </a:t>
            </a:r>
            <a:r>
              <a:rPr lang="en-US" sz="2600" dirty="0"/>
              <a:t>subnational </a:t>
            </a:r>
            <a:r>
              <a:rPr lang="en-US" sz="2600" dirty="0" smtClean="0"/>
              <a:t>governments) produces </a:t>
            </a:r>
            <a:r>
              <a:rPr lang="en-US" sz="2600" dirty="0"/>
              <a:t>incentives for politicians to provide citizens with the bundle of public goods that they </a:t>
            </a:r>
            <a:r>
              <a:rPr lang="en-US" sz="2600" dirty="0" smtClean="0"/>
              <a:t>desire through accountability </a:t>
            </a:r>
            <a:r>
              <a:rPr lang="en-US" sz="2600" dirty="0"/>
              <a:t>and information. </a:t>
            </a:r>
            <a:endParaRPr lang="en-US" sz="2600" dirty="0" smtClean="0"/>
          </a:p>
          <a:p>
            <a:endParaRPr lang="en-US" sz="2600" dirty="0" smtClean="0"/>
          </a:p>
          <a:p>
            <a:r>
              <a:rPr lang="en-US" sz="2600" u="sng" dirty="0"/>
              <a:t>P</a:t>
            </a:r>
            <a:r>
              <a:rPr lang="en-US" sz="2600" u="sng" dirty="0" smtClean="0"/>
              <a:t>arty </a:t>
            </a:r>
            <a:r>
              <a:rPr lang="en-US" sz="2600" u="sng" dirty="0"/>
              <a:t>centralization </a:t>
            </a:r>
            <a:r>
              <a:rPr lang="en-US" sz="2600" dirty="0" smtClean="0"/>
              <a:t>(national </a:t>
            </a:r>
            <a:r>
              <a:rPr lang="en-US" sz="2600" dirty="0"/>
              <a:t>party elites </a:t>
            </a:r>
            <a:r>
              <a:rPr lang="en-US" sz="2600" dirty="0" smtClean="0"/>
              <a:t>have </a:t>
            </a:r>
            <a:r>
              <a:rPr lang="en-US" sz="2600" dirty="0"/>
              <a:t>control over the nomination of candidates for sub-national </a:t>
            </a:r>
            <a:r>
              <a:rPr lang="en-US" sz="2600" dirty="0" smtClean="0"/>
              <a:t>office) has </a:t>
            </a:r>
            <a:r>
              <a:rPr lang="en-US" sz="2600" dirty="0"/>
              <a:t>the contrasting benefit of increasing the chances that any externalities from local public goods will be internalized</a:t>
            </a:r>
            <a:r>
              <a:rPr lang="en-US" sz="2600" dirty="0" smtClean="0"/>
              <a:t>.</a:t>
            </a:r>
          </a:p>
          <a:p>
            <a:endParaRPr lang="en-US" sz="2600" dirty="0" smtClean="0"/>
          </a:p>
          <a:p>
            <a:r>
              <a:rPr lang="en-US" sz="2600" dirty="0">
                <a:solidFill>
                  <a:schemeClr val="bg1">
                    <a:lumMod val="10000"/>
                  </a:schemeClr>
                </a:solidFill>
              </a:rPr>
              <a:t>The </a:t>
            </a:r>
            <a:r>
              <a:rPr lang="en-US" sz="2600" u="sng" dirty="0">
                <a:solidFill>
                  <a:schemeClr val="bg1">
                    <a:lumMod val="10000"/>
                  </a:schemeClr>
                </a:solidFill>
              </a:rPr>
              <a:t>combination</a:t>
            </a:r>
            <a:r>
              <a:rPr lang="en-US" sz="2600" dirty="0">
                <a:solidFill>
                  <a:schemeClr val="bg1">
                    <a:lumMod val="10000"/>
                  </a:schemeClr>
                </a:solidFill>
              </a:rPr>
              <a:t> of democratic decentralization and a party centralization system </a:t>
            </a:r>
            <a:r>
              <a:rPr lang="en-US" sz="2600" dirty="0" smtClean="0">
                <a:solidFill>
                  <a:schemeClr val="bg1">
                    <a:lumMod val="10000"/>
                  </a:schemeClr>
                </a:solidFill>
              </a:rPr>
              <a:t>is expected to produce </a:t>
            </a:r>
            <a:r>
              <a:rPr lang="en-US" sz="2600" dirty="0">
                <a:solidFill>
                  <a:schemeClr val="bg1">
                    <a:lumMod val="10000"/>
                  </a:schemeClr>
                </a:solidFill>
              </a:rPr>
              <a:t>more efficient </a:t>
            </a:r>
            <a:r>
              <a:rPr lang="en-US" sz="2600" dirty="0" smtClean="0">
                <a:solidFill>
                  <a:schemeClr val="bg1">
                    <a:lumMod val="10000"/>
                  </a:schemeClr>
                </a:solidFill>
              </a:rPr>
              <a:t>allocations (accounting for externalities) </a:t>
            </a:r>
            <a:r>
              <a:rPr lang="en-US" sz="2600" dirty="0">
                <a:solidFill>
                  <a:schemeClr val="bg1">
                    <a:lumMod val="10000"/>
                  </a:schemeClr>
                </a:solidFill>
              </a:rPr>
              <a:t>in the provision of public </a:t>
            </a:r>
            <a:r>
              <a:rPr lang="en-US" sz="2600" dirty="0" smtClean="0">
                <a:solidFill>
                  <a:schemeClr val="bg1">
                    <a:lumMod val="10000"/>
                  </a:schemeClr>
                </a:solidFill>
              </a:rPr>
              <a:t>services.</a:t>
            </a:r>
            <a:endParaRPr lang="en-US" sz="2600" dirty="0">
              <a:solidFill>
                <a:schemeClr val="bg1">
                  <a:lumMod val="10000"/>
                </a:schemeClr>
              </a:solidFill>
            </a:endParaRPr>
          </a:p>
          <a:p>
            <a:endParaRPr lang="en-US" dirty="0"/>
          </a:p>
        </p:txBody>
      </p:sp>
      <p:sp>
        <p:nvSpPr>
          <p:cNvPr id="3" name="Title 2"/>
          <p:cNvSpPr>
            <a:spLocks noGrp="1"/>
          </p:cNvSpPr>
          <p:nvPr>
            <p:ph type="title"/>
          </p:nvPr>
        </p:nvSpPr>
        <p:spPr/>
        <p:txBody>
          <a:bodyPr>
            <a:normAutofit fontScale="90000"/>
          </a:bodyPr>
          <a:lstStyle/>
          <a:p>
            <a:r>
              <a:rPr lang="en-US" dirty="0" smtClean="0"/>
              <a:t>Key political institutions and key prediction</a:t>
            </a:r>
            <a:endParaRPr lang="en-US" dirty="0"/>
          </a:p>
        </p:txBody>
      </p:sp>
    </p:spTree>
    <p:extLst>
      <p:ext uri="{BB962C8B-B14F-4D97-AF65-F5344CB8AC3E}">
        <p14:creationId xmlns:p14="http://schemas.microsoft.com/office/powerpoint/2010/main" val="38693976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71400"/>
            <a:ext cx="8229600" cy="1143000"/>
          </a:xfrm>
        </p:spPr>
        <p:txBody>
          <a:bodyPr/>
          <a:lstStyle/>
          <a:p>
            <a:r>
              <a:rPr lang="en-US" b="1" dirty="0" smtClean="0">
                <a:solidFill>
                  <a:srgbClr val="0070C0"/>
                </a:solidFill>
              </a:rPr>
              <a:t>Basic estimation model</a:t>
            </a:r>
            <a:endParaRPr lang="en-US" b="1" dirty="0">
              <a:solidFill>
                <a:srgbClr val="0070C0"/>
              </a:solidFill>
            </a:endParaRPr>
          </a:p>
        </p:txBody>
      </p:sp>
      <mc:AlternateContent xmlns:mc="http://schemas.openxmlformats.org/markup-compatibility/2006">
        <mc:Choice xmlns:a14="http://schemas.microsoft.com/office/drawing/2010/main" Requires="a14">
          <p:sp>
            <p:nvSpPr>
              <p:cNvPr id="3" name="2 Marcador de contenido"/>
              <p:cNvSpPr>
                <a:spLocks noGrp="1"/>
              </p:cNvSpPr>
              <p:nvPr>
                <p:ph idx="1"/>
              </p:nvPr>
            </p:nvSpPr>
            <p:spPr>
              <a:xfrm>
                <a:off x="539552" y="980728"/>
                <a:ext cx="8208912" cy="5472608"/>
              </a:xfrm>
            </p:spPr>
            <p:txBody>
              <a:bodyPr>
                <a:noAutofit/>
              </a:bodyPr>
              <a:lstStyle/>
              <a:p>
                <a:pPr marL="0" indent="0">
                  <a:buNone/>
                </a:pPr>
                <a14:m>
                  <m:oMathPara xmlns:m="http://schemas.openxmlformats.org/officeDocument/2006/math">
                    <m:oMathParaPr>
                      <m:jc m:val="center"/>
                    </m:oMathParaPr>
                    <m:oMath xmlns:m="http://schemas.openxmlformats.org/officeDocument/2006/math">
                      <m:sSub>
                        <m:sSubPr>
                          <m:ctrlPr>
                            <a:rPr lang="es-MX" b="0" i="1" smtClean="0">
                              <a:solidFill>
                                <a:schemeClr val="bg1">
                                  <a:lumMod val="10000"/>
                                </a:schemeClr>
                              </a:solidFill>
                              <a:latin typeface="Cambria Math"/>
                            </a:rPr>
                          </m:ctrlPr>
                        </m:sSubPr>
                        <m:e>
                          <m:r>
                            <a:rPr lang="es-MX" b="1" i="1" smtClean="0">
                              <a:solidFill>
                                <a:schemeClr val="bg1">
                                  <a:lumMod val="10000"/>
                                </a:schemeClr>
                              </a:solidFill>
                              <a:latin typeface="Cambria Math"/>
                            </a:rPr>
                            <m:t>𝒚</m:t>
                          </m:r>
                        </m:e>
                        <m:sub>
                          <m:r>
                            <a:rPr lang="es-MX" b="0" i="1" smtClean="0">
                              <a:solidFill>
                                <a:schemeClr val="bg1">
                                  <a:lumMod val="10000"/>
                                </a:schemeClr>
                              </a:solidFill>
                              <a:latin typeface="Cambria Math"/>
                            </a:rPr>
                            <m:t>𝑗𝑡</m:t>
                          </m:r>
                        </m:sub>
                      </m:sSub>
                      <m:r>
                        <a:rPr lang="es-MX" b="0" i="1" smtClean="0">
                          <a:solidFill>
                            <a:schemeClr val="bg1">
                              <a:lumMod val="10000"/>
                            </a:schemeClr>
                          </a:solidFill>
                          <a:latin typeface="Cambria Math"/>
                        </a:rPr>
                        <m:t>=</m:t>
                      </m:r>
                      <m:sSub>
                        <m:sSubPr>
                          <m:ctrlPr>
                            <a:rPr lang="es-MX" i="1">
                              <a:solidFill>
                                <a:schemeClr val="bg1">
                                  <a:lumMod val="10000"/>
                                </a:schemeClr>
                              </a:solidFill>
                              <a:latin typeface="Cambria Math"/>
                            </a:rPr>
                          </m:ctrlPr>
                        </m:sSubPr>
                        <m:e>
                          <m:r>
                            <a:rPr lang="es-MX" b="1" i="1">
                              <a:solidFill>
                                <a:schemeClr val="bg1">
                                  <a:lumMod val="10000"/>
                                </a:schemeClr>
                              </a:solidFill>
                              <a:latin typeface="Cambria Math"/>
                              <a:ea typeface="Cambria Math"/>
                            </a:rPr>
                            <m:t>𝜷</m:t>
                          </m:r>
                          <m:r>
                            <a:rPr lang="es-MX" b="1" i="1" smtClean="0">
                              <a:solidFill>
                                <a:schemeClr val="bg1">
                                  <a:lumMod val="10000"/>
                                </a:schemeClr>
                              </a:solidFill>
                              <a:latin typeface="Cambria Math"/>
                            </a:rPr>
                            <m:t>𝒙</m:t>
                          </m:r>
                        </m:e>
                        <m:sub>
                          <m:r>
                            <a:rPr lang="es-MX" i="1">
                              <a:solidFill>
                                <a:schemeClr val="bg1">
                                  <a:lumMod val="10000"/>
                                </a:schemeClr>
                              </a:solidFill>
                              <a:latin typeface="Cambria Math"/>
                            </a:rPr>
                            <m:t>𝑗𝑡</m:t>
                          </m:r>
                        </m:sub>
                      </m:sSub>
                      <m:r>
                        <a:rPr lang="es-MX" b="1" i="1" smtClean="0">
                          <a:solidFill>
                            <a:schemeClr val="bg1">
                              <a:lumMod val="10000"/>
                            </a:schemeClr>
                          </a:solidFill>
                          <a:latin typeface="Cambria Math"/>
                          <a:ea typeface="Cambria Math"/>
                        </a:rPr>
                        <m:t>+</m:t>
                      </m:r>
                      <m:sSub>
                        <m:sSubPr>
                          <m:ctrlPr>
                            <a:rPr lang="es-MX" i="1">
                              <a:solidFill>
                                <a:schemeClr val="bg1">
                                  <a:lumMod val="10000"/>
                                </a:schemeClr>
                              </a:solidFill>
                              <a:latin typeface="Cambria Math"/>
                            </a:rPr>
                          </m:ctrlPr>
                        </m:sSubPr>
                        <m:e>
                          <m:r>
                            <a:rPr lang="es-MX" b="1" i="1">
                              <a:solidFill>
                                <a:schemeClr val="bg1">
                                  <a:lumMod val="10000"/>
                                </a:schemeClr>
                              </a:solidFill>
                              <a:latin typeface="Cambria Math"/>
                              <a:ea typeface="Cambria Math"/>
                            </a:rPr>
                            <m:t>𝝀</m:t>
                          </m:r>
                          <m:r>
                            <a:rPr lang="es-MX" b="1" i="1" smtClean="0">
                              <a:solidFill>
                                <a:schemeClr val="bg1">
                                  <a:lumMod val="10000"/>
                                </a:schemeClr>
                              </a:solidFill>
                              <a:latin typeface="Cambria Math"/>
                            </a:rPr>
                            <m:t>𝒛</m:t>
                          </m:r>
                        </m:e>
                        <m:sub>
                          <m:r>
                            <a:rPr lang="es-MX" i="1">
                              <a:solidFill>
                                <a:schemeClr val="bg1">
                                  <a:lumMod val="10000"/>
                                </a:schemeClr>
                              </a:solidFill>
                              <a:latin typeface="Cambria Math"/>
                            </a:rPr>
                            <m:t>𝑗𝑡</m:t>
                          </m:r>
                        </m:sub>
                      </m:sSub>
                      <m:r>
                        <a:rPr lang="es-MX" b="1" i="1" smtClean="0">
                          <a:solidFill>
                            <a:schemeClr val="bg1">
                              <a:lumMod val="10000"/>
                            </a:schemeClr>
                          </a:solidFill>
                          <a:latin typeface="Cambria Math"/>
                          <a:ea typeface="Cambria Math"/>
                        </a:rPr>
                        <m:t>+</m:t>
                      </m:r>
                      <m:sSub>
                        <m:sSubPr>
                          <m:ctrlPr>
                            <a:rPr lang="es-MX" i="1">
                              <a:solidFill>
                                <a:schemeClr val="bg1">
                                  <a:lumMod val="10000"/>
                                </a:schemeClr>
                              </a:solidFill>
                              <a:latin typeface="Cambria Math"/>
                            </a:rPr>
                          </m:ctrlPr>
                        </m:sSubPr>
                        <m:e>
                          <m:r>
                            <a:rPr lang="es-MX" b="1" i="1" smtClean="0">
                              <a:solidFill>
                                <a:schemeClr val="bg1">
                                  <a:lumMod val="10000"/>
                                </a:schemeClr>
                              </a:solidFill>
                              <a:latin typeface="Cambria Math"/>
                            </a:rPr>
                            <m:t>𝒖</m:t>
                          </m:r>
                        </m:e>
                        <m:sub>
                          <m:r>
                            <a:rPr lang="es-MX" i="1">
                              <a:solidFill>
                                <a:schemeClr val="bg1">
                                  <a:lumMod val="10000"/>
                                </a:schemeClr>
                              </a:solidFill>
                              <a:latin typeface="Cambria Math"/>
                            </a:rPr>
                            <m:t>𝑗𝑡</m:t>
                          </m:r>
                        </m:sub>
                      </m:sSub>
                    </m:oMath>
                  </m:oMathPara>
                </a14:m>
                <a:endParaRPr lang="es-MX" b="1" i="1" dirty="0" smtClean="0">
                  <a:solidFill>
                    <a:schemeClr val="bg1">
                      <a:lumMod val="10000"/>
                    </a:schemeClr>
                  </a:solidFill>
                  <a:ea typeface="Cambria Math"/>
                </a:endParaRPr>
              </a:p>
              <a:p>
                <a:pPr marL="0" indent="0" algn="just">
                  <a:buNone/>
                </a:pPr>
                <a:endParaRPr lang="es-MX" b="1" i="1" dirty="0" smtClean="0">
                  <a:solidFill>
                    <a:schemeClr val="bg1">
                      <a:lumMod val="10000"/>
                    </a:schemeClr>
                  </a:solidFill>
                  <a:ea typeface="Cambria Math"/>
                </a:endParaRPr>
              </a:p>
              <a:p>
                <a:pPr marL="0" indent="0" algn="just">
                  <a:buNone/>
                </a:pPr>
                <a:endParaRPr lang="es-MX" b="1" i="1" dirty="0">
                  <a:solidFill>
                    <a:schemeClr val="bg1">
                      <a:lumMod val="10000"/>
                    </a:schemeClr>
                  </a:solidFill>
                  <a:ea typeface="Cambria Math"/>
                </a:endParaRPr>
              </a:p>
              <a:p>
                <a:pPr marL="0" indent="0" algn="just">
                  <a:buNone/>
                </a:pPr>
                <a14:m>
                  <m:oMath xmlns:m="http://schemas.openxmlformats.org/officeDocument/2006/math">
                    <m:sSub>
                      <m:sSubPr>
                        <m:ctrlPr>
                          <a:rPr lang="es-MX" i="1">
                            <a:solidFill>
                              <a:schemeClr val="bg1">
                                <a:lumMod val="10000"/>
                              </a:schemeClr>
                            </a:solidFill>
                            <a:latin typeface="Cambria Math"/>
                          </a:rPr>
                        </m:ctrlPr>
                      </m:sSubPr>
                      <m:e>
                        <m:r>
                          <a:rPr lang="es-MX" b="1" i="1">
                            <a:solidFill>
                              <a:schemeClr val="bg1">
                                <a:lumMod val="10000"/>
                              </a:schemeClr>
                            </a:solidFill>
                            <a:latin typeface="Cambria Math"/>
                          </a:rPr>
                          <m:t>𝒚</m:t>
                        </m:r>
                      </m:e>
                      <m:sub>
                        <m:r>
                          <a:rPr lang="es-MX" i="1">
                            <a:solidFill>
                              <a:schemeClr val="bg1">
                                <a:lumMod val="10000"/>
                              </a:schemeClr>
                            </a:solidFill>
                            <a:latin typeface="Cambria Math"/>
                          </a:rPr>
                          <m:t>𝑗𝑡</m:t>
                        </m:r>
                      </m:sub>
                    </m:sSub>
                    <m:r>
                      <a:rPr lang="es-MX" i="1">
                        <a:solidFill>
                          <a:schemeClr val="bg1">
                            <a:lumMod val="10000"/>
                          </a:schemeClr>
                        </a:solidFill>
                        <a:latin typeface="Cambria Math"/>
                      </a:rPr>
                      <m:t>=</m:t>
                    </m:r>
                  </m:oMath>
                </a14:m>
                <a:r>
                  <a:rPr lang="es-MX" dirty="0">
                    <a:solidFill>
                      <a:schemeClr val="bg1">
                        <a:lumMod val="10000"/>
                      </a:schemeClr>
                    </a:solidFill>
                  </a:rPr>
                  <a:t> </a:t>
                </a:r>
                <a:r>
                  <a:rPr lang="es-MX" dirty="0" err="1">
                    <a:solidFill>
                      <a:schemeClr val="bg1">
                        <a:lumMod val="10000"/>
                      </a:schemeClr>
                    </a:solidFill>
                  </a:rPr>
                  <a:t>variety</a:t>
                </a:r>
                <a:r>
                  <a:rPr lang="es-MX" dirty="0">
                    <a:solidFill>
                      <a:schemeClr val="bg1">
                        <a:lumMod val="10000"/>
                      </a:schemeClr>
                    </a:solidFill>
                  </a:rPr>
                  <a:t> of </a:t>
                </a:r>
                <a:r>
                  <a:rPr lang="es-MX" dirty="0" err="1">
                    <a:solidFill>
                      <a:schemeClr val="bg1">
                        <a:lumMod val="10000"/>
                      </a:schemeClr>
                    </a:solidFill>
                  </a:rPr>
                  <a:t>dependent</a:t>
                </a:r>
                <a:r>
                  <a:rPr lang="es-MX" dirty="0">
                    <a:solidFill>
                      <a:schemeClr val="bg1">
                        <a:lumMod val="10000"/>
                      </a:schemeClr>
                    </a:solidFill>
                  </a:rPr>
                  <a:t> variables: </a:t>
                </a:r>
                <a:r>
                  <a:rPr lang="es-MX" dirty="0" err="1">
                    <a:solidFill>
                      <a:schemeClr val="bg1">
                        <a:lumMod val="10000"/>
                      </a:schemeClr>
                    </a:solidFill>
                  </a:rPr>
                  <a:t>outcomes</a:t>
                </a:r>
                <a:r>
                  <a:rPr lang="es-MX" dirty="0">
                    <a:solidFill>
                      <a:schemeClr val="bg1">
                        <a:lumMod val="10000"/>
                      </a:schemeClr>
                    </a:solidFill>
                  </a:rPr>
                  <a:t> and inputs </a:t>
                </a:r>
                <a:r>
                  <a:rPr lang="es-MX" dirty="0" err="1">
                    <a:solidFill>
                      <a:schemeClr val="bg1">
                        <a:lumMod val="10000"/>
                      </a:schemeClr>
                    </a:solidFill>
                  </a:rPr>
                  <a:t>for</a:t>
                </a:r>
                <a:r>
                  <a:rPr lang="es-MX" dirty="0">
                    <a:solidFill>
                      <a:schemeClr val="bg1">
                        <a:lumMod val="10000"/>
                      </a:schemeClr>
                    </a:solidFill>
                  </a:rPr>
                  <a:t> </a:t>
                </a:r>
                <a:r>
                  <a:rPr lang="es-MX" dirty="0" err="1">
                    <a:solidFill>
                      <a:schemeClr val="bg1">
                        <a:lumMod val="10000"/>
                      </a:schemeClr>
                    </a:solidFill>
                  </a:rPr>
                  <a:t>basic</a:t>
                </a:r>
                <a:r>
                  <a:rPr lang="es-MX" dirty="0">
                    <a:solidFill>
                      <a:schemeClr val="bg1">
                        <a:lumMod val="10000"/>
                      </a:schemeClr>
                    </a:solidFill>
                  </a:rPr>
                  <a:t> </a:t>
                </a:r>
                <a:r>
                  <a:rPr lang="es-MX" dirty="0" err="1">
                    <a:solidFill>
                      <a:schemeClr val="bg1">
                        <a:lumMod val="10000"/>
                      </a:schemeClr>
                    </a:solidFill>
                  </a:rPr>
                  <a:t>education</a:t>
                </a:r>
                <a:r>
                  <a:rPr lang="es-MX" dirty="0">
                    <a:solidFill>
                      <a:schemeClr val="bg1">
                        <a:lumMod val="10000"/>
                      </a:schemeClr>
                    </a:solidFill>
                  </a:rPr>
                  <a:t> and </a:t>
                </a:r>
                <a:r>
                  <a:rPr lang="es-MX" dirty="0" err="1">
                    <a:solidFill>
                      <a:schemeClr val="bg1">
                        <a:lumMod val="10000"/>
                      </a:schemeClr>
                    </a:solidFill>
                  </a:rPr>
                  <a:t>basic</a:t>
                </a:r>
                <a:r>
                  <a:rPr lang="es-MX" dirty="0">
                    <a:solidFill>
                      <a:schemeClr val="bg1">
                        <a:lumMod val="10000"/>
                      </a:schemeClr>
                    </a:solidFill>
                  </a:rPr>
                  <a:t> </a:t>
                </a:r>
                <a:r>
                  <a:rPr lang="es-MX" dirty="0" err="1">
                    <a:solidFill>
                      <a:schemeClr val="bg1">
                        <a:lumMod val="10000"/>
                      </a:schemeClr>
                    </a:solidFill>
                  </a:rPr>
                  <a:t>health</a:t>
                </a:r>
                <a:endParaRPr lang="es-MX" b="1" i="1" dirty="0" smtClean="0">
                  <a:solidFill>
                    <a:schemeClr val="bg1">
                      <a:lumMod val="10000"/>
                    </a:schemeClr>
                  </a:solidFill>
                  <a:ea typeface="Cambria Math"/>
                </a:endParaRPr>
              </a:p>
              <a:p>
                <a:pPr marL="0" indent="0" algn="just">
                  <a:buNone/>
                </a:pPr>
                <a14:m>
                  <m:oMath xmlns:m="http://schemas.openxmlformats.org/officeDocument/2006/math">
                    <m:r>
                      <a:rPr lang="es-MX" b="1" i="1">
                        <a:solidFill>
                          <a:schemeClr val="bg1">
                            <a:lumMod val="10000"/>
                          </a:schemeClr>
                        </a:solidFill>
                        <a:latin typeface="Cambria Math"/>
                      </a:rPr>
                      <m:t>𝒙</m:t>
                    </m:r>
                    <m:r>
                      <a:rPr lang="es-MX" b="1" i="0" smtClean="0">
                        <a:solidFill>
                          <a:schemeClr val="bg1">
                            <a:lumMod val="10000"/>
                          </a:schemeClr>
                        </a:solidFill>
                        <a:latin typeface="Cambria Math"/>
                        <a:ea typeface="Cambria Math"/>
                      </a:rPr>
                      <m:t>=</m:t>
                    </m:r>
                  </m:oMath>
                </a14:m>
                <a:r>
                  <a:rPr lang="es-MX" b="1" i="0" dirty="0" smtClean="0">
                    <a:solidFill>
                      <a:schemeClr val="bg1">
                        <a:lumMod val="10000"/>
                      </a:schemeClr>
                    </a:solidFill>
                    <a:ea typeface="Cambria Math"/>
                  </a:rPr>
                  <a:t> </a:t>
                </a:r>
                <a:r>
                  <a:rPr lang="es-MX" i="0" dirty="0" err="1" smtClean="0">
                    <a:solidFill>
                      <a:schemeClr val="bg1">
                        <a:lumMod val="10000"/>
                      </a:schemeClr>
                    </a:solidFill>
                    <a:ea typeface="Cambria Math"/>
                  </a:rPr>
                  <a:t>explanatory</a:t>
                </a:r>
                <a:r>
                  <a:rPr lang="es-MX" i="0" dirty="0" smtClean="0">
                    <a:solidFill>
                      <a:schemeClr val="bg1">
                        <a:lumMod val="10000"/>
                      </a:schemeClr>
                    </a:solidFill>
                    <a:ea typeface="Cambria Math"/>
                  </a:rPr>
                  <a:t> variables of </a:t>
                </a:r>
                <a:r>
                  <a:rPr lang="es-MX" i="0" dirty="0" err="1" smtClean="0">
                    <a:solidFill>
                      <a:schemeClr val="bg1">
                        <a:lumMod val="10000"/>
                      </a:schemeClr>
                    </a:solidFill>
                    <a:ea typeface="Cambria Math"/>
                  </a:rPr>
                  <a:t>interest</a:t>
                </a:r>
                <a:r>
                  <a:rPr lang="es-MX" i="0" dirty="0" smtClean="0">
                    <a:solidFill>
                      <a:schemeClr val="bg1">
                        <a:lumMod val="10000"/>
                      </a:schemeClr>
                    </a:solidFill>
                    <a:ea typeface="Cambria Math"/>
                  </a:rPr>
                  <a:t>--  </a:t>
                </a:r>
                <a:r>
                  <a:rPr lang="es-MX" i="0" dirty="0" err="1" smtClean="0">
                    <a:solidFill>
                      <a:schemeClr val="bg1">
                        <a:lumMod val="10000"/>
                      </a:schemeClr>
                    </a:solidFill>
                    <a:ea typeface="Cambria Math"/>
                  </a:rPr>
                  <a:t>democratic</a:t>
                </a:r>
                <a:r>
                  <a:rPr lang="es-MX" i="0" dirty="0" smtClean="0">
                    <a:solidFill>
                      <a:schemeClr val="bg1">
                        <a:lumMod val="10000"/>
                      </a:schemeClr>
                    </a:solidFill>
                    <a:ea typeface="Cambria Math"/>
                  </a:rPr>
                  <a:t> </a:t>
                </a:r>
                <a:r>
                  <a:rPr lang="es-MX" i="0" dirty="0" err="1" smtClean="0">
                    <a:solidFill>
                      <a:schemeClr val="bg1">
                        <a:lumMod val="10000"/>
                      </a:schemeClr>
                    </a:solidFill>
                    <a:ea typeface="Cambria Math"/>
                  </a:rPr>
                  <a:t>decentralization</a:t>
                </a:r>
                <a:r>
                  <a:rPr lang="es-MX" i="0" dirty="0" smtClean="0">
                    <a:solidFill>
                      <a:schemeClr val="bg1">
                        <a:lumMod val="10000"/>
                      </a:schemeClr>
                    </a:solidFill>
                    <a:ea typeface="Cambria Math"/>
                  </a:rPr>
                  <a:t> and </a:t>
                </a:r>
                <a:r>
                  <a:rPr lang="es-MX" dirty="0" err="1" smtClean="0">
                    <a:solidFill>
                      <a:schemeClr val="bg1">
                        <a:lumMod val="10000"/>
                      </a:schemeClr>
                    </a:solidFill>
                    <a:ea typeface="Cambria Math"/>
                  </a:rPr>
                  <a:t>degree</a:t>
                </a:r>
                <a:r>
                  <a:rPr lang="es-MX" dirty="0" smtClean="0">
                    <a:solidFill>
                      <a:schemeClr val="bg1">
                        <a:lumMod val="10000"/>
                      </a:schemeClr>
                    </a:solidFill>
                    <a:ea typeface="Cambria Math"/>
                  </a:rPr>
                  <a:t> of </a:t>
                </a:r>
                <a:r>
                  <a:rPr lang="es-MX" dirty="0" err="1" smtClean="0">
                    <a:solidFill>
                      <a:schemeClr val="bg1">
                        <a:lumMod val="10000"/>
                      </a:schemeClr>
                    </a:solidFill>
                    <a:ea typeface="Cambria Math"/>
                  </a:rPr>
                  <a:t>party</a:t>
                </a:r>
                <a:r>
                  <a:rPr lang="es-MX" dirty="0" smtClean="0">
                    <a:solidFill>
                      <a:schemeClr val="bg1">
                        <a:lumMod val="10000"/>
                      </a:schemeClr>
                    </a:solidFill>
                    <a:ea typeface="Cambria Math"/>
                  </a:rPr>
                  <a:t> </a:t>
                </a:r>
                <a:r>
                  <a:rPr lang="es-MX" dirty="0" err="1" smtClean="0">
                    <a:solidFill>
                      <a:schemeClr val="bg1">
                        <a:lumMod val="10000"/>
                      </a:schemeClr>
                    </a:solidFill>
                    <a:ea typeface="Cambria Math"/>
                  </a:rPr>
                  <a:t>centralization</a:t>
                </a:r>
                <a:endParaRPr lang="es-MX" i="0" dirty="0" smtClean="0">
                  <a:solidFill>
                    <a:schemeClr val="bg1">
                      <a:lumMod val="10000"/>
                    </a:schemeClr>
                  </a:solidFill>
                  <a:ea typeface="Cambria Math"/>
                </a:endParaRPr>
              </a:p>
              <a:p>
                <a:pPr marL="0" indent="0">
                  <a:buNone/>
                </a:pPr>
                <a14:m>
                  <m:oMath xmlns:m="http://schemas.openxmlformats.org/officeDocument/2006/math">
                    <m:r>
                      <a:rPr lang="es-MX" b="1" i="1">
                        <a:solidFill>
                          <a:schemeClr val="bg1">
                            <a:lumMod val="10000"/>
                          </a:schemeClr>
                        </a:solidFill>
                        <a:latin typeface="Cambria Math"/>
                      </a:rPr>
                      <m:t>𝒛</m:t>
                    </m:r>
                    <m:r>
                      <a:rPr lang="es-MX" b="1" i="1" smtClean="0">
                        <a:solidFill>
                          <a:schemeClr val="bg1">
                            <a:lumMod val="10000"/>
                          </a:schemeClr>
                        </a:solidFill>
                        <a:latin typeface="Cambria Math"/>
                        <a:ea typeface="Cambria Math"/>
                      </a:rPr>
                      <m:t>=</m:t>
                    </m:r>
                  </m:oMath>
                </a14:m>
                <a:r>
                  <a:rPr lang="en-US" b="1" dirty="0" smtClean="0">
                    <a:solidFill>
                      <a:schemeClr val="bg1">
                        <a:lumMod val="10000"/>
                      </a:schemeClr>
                    </a:solidFill>
                  </a:rPr>
                  <a:t> </a:t>
                </a:r>
                <a:r>
                  <a:rPr lang="en-US" dirty="0" smtClean="0">
                    <a:solidFill>
                      <a:schemeClr val="bg1">
                        <a:lumMod val="10000"/>
                      </a:schemeClr>
                    </a:solidFill>
                  </a:rPr>
                  <a:t>Vector of </a:t>
                </a:r>
                <a:r>
                  <a:rPr lang="en-US" dirty="0" smtClean="0">
                    <a:solidFill>
                      <a:schemeClr val="bg1">
                        <a:lumMod val="10000"/>
                      </a:schemeClr>
                    </a:solidFill>
                  </a:rPr>
                  <a:t>other control </a:t>
                </a:r>
                <a:r>
                  <a:rPr lang="en-US" dirty="0" smtClean="0">
                    <a:solidFill>
                      <a:schemeClr val="bg1">
                        <a:lumMod val="10000"/>
                      </a:schemeClr>
                    </a:solidFill>
                  </a:rPr>
                  <a:t>variables</a:t>
                </a:r>
                <a:endParaRPr lang="en-US" dirty="0">
                  <a:solidFill>
                    <a:schemeClr val="bg1">
                      <a:lumMod val="10000"/>
                    </a:schemeClr>
                  </a:solidFill>
                </a:endParaRPr>
              </a:p>
              <a:p>
                <a:pPr marL="0" indent="0" algn="just">
                  <a:buNone/>
                </a:pPr>
                <a:endParaRPr lang="es-MX" dirty="0">
                  <a:solidFill>
                    <a:schemeClr val="bg1">
                      <a:lumMod val="10000"/>
                    </a:schemeClr>
                  </a:solidFill>
                </a:endParaRPr>
              </a:p>
            </p:txBody>
          </p:sp>
        </mc:Choice>
        <mc:Fallback>
          <p:sp>
            <p:nvSpPr>
              <p:cNvPr id="3" name="2 Marcador de contenido"/>
              <p:cNvSpPr>
                <a:spLocks noGrp="1" noRot="1" noChangeAspect="1" noMove="1" noResize="1" noEditPoints="1" noAdjustHandles="1" noChangeArrowheads="1" noChangeShapeType="1" noTextEdit="1"/>
              </p:cNvSpPr>
              <p:nvPr>
                <p:ph idx="1"/>
              </p:nvPr>
            </p:nvSpPr>
            <p:spPr>
              <a:xfrm>
                <a:off x="539552" y="980728"/>
                <a:ext cx="8208912" cy="5472608"/>
              </a:xfrm>
              <a:blipFill rotWithShape="1">
                <a:blip r:embed="rId2"/>
                <a:stretch>
                  <a:fillRect l="-1412" r="-1412"/>
                </a:stretch>
              </a:blipFill>
            </p:spPr>
            <p:txBody>
              <a:bodyPr/>
              <a:lstStyle/>
              <a:p>
                <a:r>
                  <a:rPr lang="en-US">
                    <a:noFill/>
                  </a:rPr>
                  <a:t> </a:t>
                </a:r>
              </a:p>
            </p:txBody>
          </p:sp>
        </mc:Fallback>
      </mc:AlternateContent>
    </p:spTree>
    <p:extLst>
      <p:ext uri="{BB962C8B-B14F-4D97-AF65-F5344CB8AC3E}">
        <p14:creationId xmlns:p14="http://schemas.microsoft.com/office/powerpoint/2010/main" val="8913041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990600"/>
            <a:ext cx="8915400" cy="5638800"/>
          </a:xfrm>
        </p:spPr>
        <p:txBody>
          <a:bodyPr>
            <a:normAutofit fontScale="92500" lnSpcReduction="10000"/>
          </a:bodyPr>
          <a:lstStyle/>
          <a:p>
            <a:r>
              <a:rPr lang="en-US" sz="2800" dirty="0" smtClean="0"/>
              <a:t>We use </a:t>
            </a:r>
            <a:r>
              <a:rPr lang="en-US" sz="2800" dirty="0"/>
              <a:t>of a series of quantitative models of all electorally competitive countries from 1976 to 2006, contingent on data availability.  </a:t>
            </a:r>
            <a:endParaRPr lang="en-US" sz="2800" dirty="0" smtClean="0"/>
          </a:p>
          <a:p>
            <a:r>
              <a:rPr lang="en-US" sz="2800" dirty="0" smtClean="0"/>
              <a:t>Our </a:t>
            </a:r>
            <a:r>
              <a:rPr lang="en-US" sz="2800" dirty="0"/>
              <a:t>most expansive model considers 1929 observations and 135 countries, to our knowledge the broadest examination of sub-national political institutions in the literature. </a:t>
            </a:r>
            <a:endParaRPr lang="en-US" sz="2400" dirty="0"/>
          </a:p>
          <a:p>
            <a:r>
              <a:rPr lang="en-US" sz="2800" dirty="0" smtClean="0"/>
              <a:t>For robustness we </a:t>
            </a:r>
            <a:r>
              <a:rPr lang="en-US" sz="2800" dirty="0"/>
              <a:t>employ fourteen different measures of education policy and eighteen different measures of health policy to operationalize our dependent variable, </a:t>
            </a:r>
            <a:r>
              <a:rPr lang="en-US" sz="2800" dirty="0" smtClean="0"/>
              <a:t>capturing </a:t>
            </a:r>
            <a:r>
              <a:rPr lang="en-US" sz="2800" dirty="0" err="1" smtClean="0"/>
              <a:t>allocative</a:t>
            </a:r>
            <a:r>
              <a:rPr lang="en-US" sz="2800" dirty="0" smtClean="0"/>
              <a:t> efficiency and externalities.</a:t>
            </a:r>
          </a:p>
          <a:p>
            <a:r>
              <a:rPr lang="en-US" sz="2800" dirty="0" smtClean="0"/>
              <a:t>Such </a:t>
            </a:r>
            <a:r>
              <a:rPr lang="en-US" sz="2800" dirty="0"/>
              <a:t>measures are often used in the empirical literature to denote public goods provision at the </a:t>
            </a:r>
            <a:r>
              <a:rPr lang="en-US" sz="2800" dirty="0" smtClean="0"/>
              <a:t>sub-national</a:t>
            </a:r>
            <a:endParaRPr lang="en-US" sz="1800" dirty="0" smtClean="0"/>
          </a:p>
        </p:txBody>
      </p:sp>
      <p:sp>
        <p:nvSpPr>
          <p:cNvPr id="3" name="Title 2"/>
          <p:cNvSpPr>
            <a:spLocks noGrp="1"/>
          </p:cNvSpPr>
          <p:nvPr>
            <p:ph type="title"/>
          </p:nvPr>
        </p:nvSpPr>
        <p:spPr>
          <a:xfrm>
            <a:off x="304800" y="0"/>
            <a:ext cx="8229600" cy="762000"/>
          </a:xfrm>
        </p:spPr>
        <p:txBody>
          <a:bodyPr/>
          <a:lstStyle/>
          <a:p>
            <a:pPr algn="ctr"/>
            <a:r>
              <a:rPr lang="en-US" dirty="0" smtClean="0"/>
              <a:t>Empirical Analysis</a:t>
            </a:r>
            <a:endParaRPr lang="en-US" dirty="0"/>
          </a:p>
        </p:txBody>
      </p:sp>
    </p:spTree>
    <p:extLst>
      <p:ext uri="{BB962C8B-B14F-4D97-AF65-F5344CB8AC3E}">
        <p14:creationId xmlns:p14="http://schemas.microsoft.com/office/powerpoint/2010/main" val="6287471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990600"/>
            <a:ext cx="8915400" cy="5638800"/>
          </a:xfrm>
        </p:spPr>
        <p:txBody>
          <a:bodyPr>
            <a:normAutofit fontScale="92500" lnSpcReduction="10000"/>
          </a:bodyPr>
          <a:lstStyle/>
          <a:p>
            <a:pPr lvl="1">
              <a:buFont typeface="Wingdings" pitchFamily="2" charset="2"/>
              <a:buChar char="Ø"/>
            </a:pPr>
            <a:r>
              <a:rPr lang="en-US" sz="2400" dirty="0" smtClean="0"/>
              <a:t>Education dependent </a:t>
            </a:r>
            <a:r>
              <a:rPr lang="en-US" sz="2400" dirty="0"/>
              <a:t>variables: </a:t>
            </a:r>
          </a:p>
          <a:p>
            <a:pPr lvl="1"/>
            <a:r>
              <a:rPr lang="en-US" sz="2400" i="1" dirty="0"/>
              <a:t>Primary Completion Rate, Primary School Teachers, Pre-primary Enrollment Rate, Primary Enrollment Rate, Secondary Enrollment Rate, Tertiary Enrollment Rate, Percent Children Out of </a:t>
            </a:r>
            <a:r>
              <a:rPr lang="en-US" sz="2400" i="1" dirty="0" smtClean="0"/>
              <a:t>School, </a:t>
            </a:r>
            <a:r>
              <a:rPr lang="en-US" sz="2400" i="1" dirty="0" err="1" smtClean="0"/>
              <a:t>etc</a:t>
            </a:r>
            <a:r>
              <a:rPr lang="en-US" sz="2400" i="1" dirty="0" smtClean="0"/>
              <a:t> </a:t>
            </a:r>
            <a:r>
              <a:rPr lang="en-US" sz="2400" i="1" dirty="0" smtClean="0"/>
              <a:t>… (see next)</a:t>
            </a:r>
          </a:p>
          <a:p>
            <a:pPr marL="393192" lvl="1" indent="0">
              <a:buNone/>
            </a:pPr>
            <a:endParaRPr lang="en-US" sz="2400" dirty="0" smtClean="0"/>
          </a:p>
          <a:p>
            <a:pPr>
              <a:buFont typeface="Wingdings" pitchFamily="2" charset="2"/>
              <a:buChar char="Ø"/>
            </a:pPr>
            <a:r>
              <a:rPr lang="en-US" sz="2400" dirty="0" smtClean="0"/>
              <a:t>Independent variables of interest: </a:t>
            </a:r>
          </a:p>
          <a:p>
            <a:pPr lvl="1"/>
            <a:r>
              <a:rPr lang="en-US" sz="2400" i="1" dirty="0" smtClean="0"/>
              <a:t>Democratic Decentralization, Party Centralization</a:t>
            </a:r>
          </a:p>
          <a:p>
            <a:pPr marL="393192" lvl="1" indent="0">
              <a:buNone/>
            </a:pPr>
            <a:endParaRPr lang="en-US" sz="2400" i="1" dirty="0" smtClean="0"/>
          </a:p>
          <a:p>
            <a:pPr>
              <a:buFont typeface="Wingdings" pitchFamily="2" charset="2"/>
              <a:buChar char="Ø"/>
            </a:pPr>
            <a:r>
              <a:rPr lang="en-US" sz="2400" dirty="0" smtClean="0"/>
              <a:t>Other control variables: </a:t>
            </a:r>
            <a:r>
              <a:rPr lang="en-US" sz="2400" i="1" dirty="0"/>
              <a:t>Municipal Plurality, Municipal Directly Elected Executive, Fertility, Population </a:t>
            </a:r>
            <a:r>
              <a:rPr lang="en-US" sz="2400" i="1" dirty="0" smtClean="0"/>
              <a:t>Density, GDP per capita, Urban Population, Polity, World Region Dummies, Expenditure and Revenue Decentralization.</a:t>
            </a:r>
          </a:p>
          <a:p>
            <a:pPr>
              <a:buFont typeface="Wingdings" pitchFamily="2" charset="2"/>
              <a:buChar char="Ø"/>
            </a:pPr>
            <a:endParaRPr lang="en-US" sz="2400" i="1" dirty="0"/>
          </a:p>
          <a:p>
            <a:pPr>
              <a:buFont typeface="Wingdings" pitchFamily="2" charset="2"/>
              <a:buChar char="Ø"/>
            </a:pPr>
            <a:r>
              <a:rPr lang="en-US" sz="2400" dirty="0" smtClean="0"/>
              <a:t>Estimation models: fixed effects, variable </a:t>
            </a:r>
            <a:r>
              <a:rPr lang="en-US" sz="2400" dirty="0" smtClean="0"/>
              <a:t>effects (</a:t>
            </a:r>
            <a:r>
              <a:rPr lang="en-US" sz="1900" dirty="0" smtClean="0"/>
              <a:t>with </a:t>
            </a:r>
            <a:r>
              <a:rPr lang="en-US" sz="1900" dirty="0" smtClean="0"/>
              <a:t>AR1 </a:t>
            </a:r>
            <a:r>
              <a:rPr lang="en-US" sz="1900" dirty="0"/>
              <a:t>autocorrelation correction, decade dummies, and world region </a:t>
            </a:r>
            <a:r>
              <a:rPr lang="en-US" sz="1900" dirty="0" smtClean="0"/>
              <a:t>dummies)</a:t>
            </a:r>
            <a:r>
              <a:rPr lang="en-US" sz="2400" dirty="0" smtClean="0"/>
              <a:t> </a:t>
            </a:r>
            <a:r>
              <a:rPr lang="en-US" sz="2400" dirty="0" smtClean="0"/>
              <a:t>and system </a:t>
            </a:r>
            <a:r>
              <a:rPr lang="en-US" sz="2400" dirty="0"/>
              <a:t>GMM. </a:t>
            </a:r>
            <a:endParaRPr lang="en-US" sz="2400" dirty="0" smtClean="0"/>
          </a:p>
          <a:p>
            <a:endParaRPr lang="en-US" sz="2400" dirty="0" smtClean="0">
              <a:solidFill>
                <a:srgbClr val="FF0000"/>
              </a:solidFill>
            </a:endParaRPr>
          </a:p>
          <a:p>
            <a:pPr lvl="2"/>
            <a:endParaRPr lang="en-US" sz="1800" dirty="0" smtClean="0"/>
          </a:p>
        </p:txBody>
      </p:sp>
      <p:sp>
        <p:nvSpPr>
          <p:cNvPr id="3" name="Title 2"/>
          <p:cNvSpPr>
            <a:spLocks noGrp="1"/>
          </p:cNvSpPr>
          <p:nvPr>
            <p:ph type="title"/>
          </p:nvPr>
        </p:nvSpPr>
        <p:spPr>
          <a:xfrm>
            <a:off x="304800" y="0"/>
            <a:ext cx="8229600" cy="1143000"/>
          </a:xfrm>
        </p:spPr>
        <p:txBody>
          <a:bodyPr/>
          <a:lstStyle/>
          <a:p>
            <a:pPr algn="ctr"/>
            <a:r>
              <a:rPr lang="en-US" dirty="0" smtClean="0"/>
              <a:t>Variables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482510012"/>
              </p:ext>
            </p:extLst>
          </p:nvPr>
        </p:nvGraphicFramePr>
        <p:xfrm>
          <a:off x="304800" y="228600"/>
          <a:ext cx="8814707" cy="6964260"/>
        </p:xfrm>
        <a:graphic>
          <a:graphicData uri="http://schemas.openxmlformats.org/drawingml/2006/table">
            <a:tbl>
              <a:tblPr firstRow="1" firstCol="1" lastRow="1" lastCol="1" bandRow="1" bandCol="1">
                <a:tableStyleId>{5C22544A-7EE6-4342-B048-85BDC9FD1C3A}</a:tableStyleId>
              </a:tblPr>
              <a:tblGrid>
                <a:gridCol w="3276971"/>
                <a:gridCol w="3963853"/>
                <a:gridCol w="816088"/>
                <a:gridCol w="757795"/>
              </a:tblGrid>
              <a:tr h="198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1" u="none" strike="noStrike" cap="none" normalizeH="0" baseline="0" dirty="0" smtClean="0">
                          <a:ln>
                            <a:noFill/>
                          </a:ln>
                          <a:solidFill>
                            <a:schemeClr val="bg1"/>
                          </a:solidFill>
                          <a:effectLst/>
                          <a:latin typeface="+mn-lt"/>
                          <a:ea typeface="Calibri" pitchFamily="34" charset="0"/>
                          <a:cs typeface="Times New Roman" pitchFamily="18" charset="0"/>
                        </a:rPr>
                        <a:t>Education Dependent Variables</a:t>
                      </a:r>
                      <a:endParaRPr kumimoji="0" lang="en-US" sz="1100" b="0" i="0" u="none" strike="noStrike" cap="none" normalizeH="0" baseline="0" dirty="0" smtClean="0">
                        <a:ln>
                          <a:noFill/>
                        </a:ln>
                        <a:solidFill>
                          <a:schemeClr val="bg1"/>
                        </a:solidFill>
                        <a:effectLst/>
                        <a:latin typeface="+mn-lt"/>
                        <a:cs typeface="Arial" pitchFamily="34" charset="0"/>
                      </a:endParaRPr>
                    </a:p>
                    <a:p>
                      <a:pPr marL="0" marR="0" algn="ctr">
                        <a:spcBef>
                          <a:spcPts val="0"/>
                        </a:spcBef>
                        <a:spcAft>
                          <a:spcPts val="0"/>
                        </a:spcAft>
                      </a:pPr>
                      <a:endParaRPr lang="en-US" sz="900" dirty="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Computation Method (Source: World Bank)</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Mean</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Range</a:t>
                      </a:r>
                      <a:endParaRPr lang="en-US" sz="900">
                        <a:effectLst/>
                        <a:latin typeface="Calibri"/>
                        <a:ea typeface="Calibri"/>
                        <a:cs typeface="Times New Roman"/>
                      </a:endParaRPr>
                    </a:p>
                  </a:txBody>
                  <a:tcPr marL="54457" marR="54457" marT="0" marB="0" anchor="ctr"/>
                </a:tc>
              </a:tr>
              <a:tr h="512266">
                <a:tc>
                  <a:txBody>
                    <a:bodyPr/>
                    <a:lstStyle/>
                    <a:p>
                      <a:pPr marL="0" marR="0" algn="ctr">
                        <a:spcBef>
                          <a:spcPts val="0"/>
                        </a:spcBef>
                        <a:spcAft>
                          <a:spcPts val="0"/>
                        </a:spcAft>
                      </a:pPr>
                      <a:r>
                        <a:rPr lang="en-US" sz="900">
                          <a:effectLst/>
                        </a:rPr>
                        <a:t>Primary School Enrollment Adjusted</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The ratio of total enrollment in school to the total population of primary school age.</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88.40</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25.74 to 100.00</a:t>
                      </a:r>
                      <a:endParaRPr lang="en-US" sz="900">
                        <a:effectLst/>
                        <a:latin typeface="Calibri"/>
                        <a:ea typeface="Calibri"/>
                        <a:cs typeface="Times New Roman"/>
                      </a:endParaRPr>
                    </a:p>
                  </a:txBody>
                  <a:tcPr marL="54457" marR="54457" marT="0" marB="0" anchor="ctr"/>
                </a:tc>
              </a:tr>
              <a:tr h="512266">
                <a:tc>
                  <a:txBody>
                    <a:bodyPr/>
                    <a:lstStyle/>
                    <a:p>
                      <a:pPr marL="0" marR="0" algn="ctr">
                        <a:spcBef>
                          <a:spcPts val="0"/>
                        </a:spcBef>
                        <a:spcAft>
                          <a:spcPts val="0"/>
                        </a:spcAft>
                      </a:pPr>
                      <a:r>
                        <a:rPr lang="en-US" sz="900" dirty="0">
                          <a:effectLst/>
                        </a:rPr>
                        <a:t>Primary School Enrollment Adjusted – Female</a:t>
                      </a:r>
                      <a:endParaRPr lang="en-US" sz="900" dirty="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The ratio of total female enrollment in school to the total female population of primary school age.</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86.26</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21.35 to 100.00</a:t>
                      </a:r>
                      <a:endParaRPr lang="en-US" sz="900">
                        <a:effectLst/>
                        <a:latin typeface="Calibri"/>
                        <a:ea typeface="Calibri"/>
                        <a:cs typeface="Times New Roman"/>
                      </a:endParaRPr>
                    </a:p>
                  </a:txBody>
                  <a:tcPr marL="54457" marR="54457" marT="0" marB="0" anchor="ctr"/>
                </a:tc>
              </a:tr>
              <a:tr h="341511">
                <a:tc>
                  <a:txBody>
                    <a:bodyPr/>
                    <a:lstStyle/>
                    <a:p>
                      <a:pPr marL="0" marR="0" algn="ctr">
                        <a:spcBef>
                          <a:spcPts val="0"/>
                        </a:spcBef>
                        <a:spcAft>
                          <a:spcPts val="0"/>
                        </a:spcAft>
                      </a:pPr>
                      <a:r>
                        <a:rPr lang="en-US" sz="900">
                          <a:effectLst/>
                        </a:rPr>
                        <a:t>Primary School Enrollment – Net</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The ratio of total enrollment in primary school to the total population of primary school age.</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86.89</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25.61 to 100.00</a:t>
                      </a:r>
                      <a:endParaRPr lang="en-US" sz="900">
                        <a:effectLst/>
                        <a:latin typeface="Calibri"/>
                        <a:ea typeface="Calibri"/>
                        <a:cs typeface="Times New Roman"/>
                      </a:endParaRPr>
                    </a:p>
                  </a:txBody>
                  <a:tcPr marL="54457" marR="54457" marT="0" marB="0" anchor="ctr"/>
                </a:tc>
              </a:tr>
              <a:tr h="512266">
                <a:tc>
                  <a:txBody>
                    <a:bodyPr/>
                    <a:lstStyle/>
                    <a:p>
                      <a:pPr marL="0" marR="0" algn="ctr">
                        <a:spcBef>
                          <a:spcPts val="0"/>
                        </a:spcBef>
                        <a:spcAft>
                          <a:spcPts val="0"/>
                        </a:spcAft>
                      </a:pPr>
                      <a:r>
                        <a:rPr lang="en-US" sz="900">
                          <a:effectLst/>
                        </a:rPr>
                        <a:t>Primary School Enrollment – Net Female</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The ratio of total female enrollment in primary school to the total female population of primary school age.</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84.65</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21.18 to 99.99</a:t>
                      </a:r>
                      <a:endParaRPr lang="en-US" sz="900">
                        <a:effectLst/>
                        <a:latin typeface="Calibri"/>
                        <a:ea typeface="Calibri"/>
                        <a:cs typeface="Times New Roman"/>
                      </a:endParaRPr>
                    </a:p>
                  </a:txBody>
                  <a:tcPr marL="54457" marR="54457" marT="0" marB="0" anchor="ctr"/>
                </a:tc>
              </a:tr>
              <a:tr h="512266">
                <a:tc>
                  <a:txBody>
                    <a:bodyPr/>
                    <a:lstStyle/>
                    <a:p>
                      <a:pPr marL="0" marR="0" algn="ctr">
                        <a:spcBef>
                          <a:spcPts val="0"/>
                        </a:spcBef>
                        <a:spcAft>
                          <a:spcPts val="0"/>
                        </a:spcAft>
                      </a:pPr>
                      <a:r>
                        <a:rPr lang="en-US" sz="900">
                          <a:effectLst/>
                        </a:rPr>
                        <a:t>Primary School Enrollment – Gender Parity</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The ratio of girls to boys in primary school.</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.948</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.496 to 1.17</a:t>
                      </a:r>
                      <a:endParaRPr lang="en-US" sz="900">
                        <a:effectLst/>
                        <a:latin typeface="Calibri"/>
                        <a:ea typeface="Calibri"/>
                        <a:cs typeface="Times New Roman"/>
                      </a:endParaRPr>
                    </a:p>
                  </a:txBody>
                  <a:tcPr marL="54457" marR="54457" marT="0" marB="0" anchor="ctr"/>
                </a:tc>
              </a:tr>
              <a:tr h="341511">
                <a:tc>
                  <a:txBody>
                    <a:bodyPr/>
                    <a:lstStyle/>
                    <a:p>
                      <a:pPr marL="0" marR="0" algn="ctr">
                        <a:spcBef>
                          <a:spcPts val="0"/>
                        </a:spcBef>
                        <a:spcAft>
                          <a:spcPts val="0"/>
                        </a:spcAft>
                      </a:pPr>
                      <a:r>
                        <a:rPr lang="en-US" sz="900">
                          <a:effectLst/>
                        </a:rPr>
                        <a:t>Children Out of School</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The ratio of primary aged children not enrolled in school to the total population under age 14.</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12.31</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0 to 74.26</a:t>
                      </a:r>
                      <a:endParaRPr lang="en-US" sz="900">
                        <a:effectLst/>
                        <a:latin typeface="Calibri"/>
                        <a:ea typeface="Calibri"/>
                        <a:cs typeface="Times New Roman"/>
                      </a:endParaRPr>
                    </a:p>
                  </a:txBody>
                  <a:tcPr marL="54457" marR="54457" marT="0" marB="0" anchor="ctr"/>
                </a:tc>
              </a:tr>
              <a:tr h="341511">
                <a:tc>
                  <a:txBody>
                    <a:bodyPr/>
                    <a:lstStyle/>
                    <a:p>
                      <a:pPr marL="0" marR="0" algn="ctr">
                        <a:spcBef>
                          <a:spcPts val="0"/>
                        </a:spcBef>
                        <a:spcAft>
                          <a:spcPts val="0"/>
                        </a:spcAft>
                      </a:pPr>
                      <a:r>
                        <a:rPr lang="en-US" sz="900">
                          <a:effectLst/>
                        </a:rPr>
                        <a:t>Children Out of School – Female</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The ratio of primary aged girls not enrolled in school to the total population of girls under age 14.</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14.70</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0 to 79.73</a:t>
                      </a:r>
                      <a:endParaRPr lang="en-US" sz="900">
                        <a:effectLst/>
                        <a:latin typeface="Calibri"/>
                        <a:ea typeface="Calibri"/>
                        <a:cs typeface="Times New Roman"/>
                      </a:endParaRPr>
                    </a:p>
                  </a:txBody>
                  <a:tcPr marL="54457" marR="54457" marT="0" marB="0" anchor="ctr"/>
                </a:tc>
              </a:tr>
              <a:tr h="512266">
                <a:tc>
                  <a:txBody>
                    <a:bodyPr/>
                    <a:lstStyle/>
                    <a:p>
                      <a:pPr marL="0" marR="0" algn="ctr">
                        <a:spcBef>
                          <a:spcPts val="0"/>
                        </a:spcBef>
                        <a:spcAft>
                          <a:spcPts val="0"/>
                        </a:spcAft>
                      </a:pPr>
                      <a:r>
                        <a:rPr lang="en-US" sz="900">
                          <a:effectLst/>
                        </a:rPr>
                        <a:t>Net Intake Ratio in Grade One</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The ratio of children of relevant age entering the first grade of primary school to children in the population of relevant age.</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61.16</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11.95 to 99.06</a:t>
                      </a:r>
                      <a:endParaRPr lang="en-US" sz="900">
                        <a:effectLst/>
                        <a:latin typeface="Calibri"/>
                        <a:ea typeface="Calibri"/>
                        <a:cs typeface="Times New Roman"/>
                      </a:endParaRPr>
                    </a:p>
                  </a:txBody>
                  <a:tcPr marL="54457" marR="54457" marT="0" marB="0" anchor="ctr"/>
                </a:tc>
              </a:tr>
              <a:tr h="341511">
                <a:tc>
                  <a:txBody>
                    <a:bodyPr/>
                    <a:lstStyle/>
                    <a:p>
                      <a:pPr marL="0" marR="0" algn="ctr">
                        <a:spcBef>
                          <a:spcPts val="0"/>
                        </a:spcBef>
                        <a:spcAft>
                          <a:spcPts val="0"/>
                        </a:spcAft>
                      </a:pPr>
                      <a:r>
                        <a:rPr lang="en-US" sz="900">
                          <a:effectLst/>
                        </a:rPr>
                        <a:t>Adult Literacy Rate</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Percentage of population 15 years old and above who can read and write a simple sentence.</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74.87</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12.85 to 99.77</a:t>
                      </a:r>
                      <a:endParaRPr lang="en-US" sz="900">
                        <a:effectLst/>
                        <a:latin typeface="Calibri"/>
                        <a:ea typeface="Calibri"/>
                        <a:cs typeface="Times New Roman"/>
                      </a:endParaRPr>
                    </a:p>
                  </a:txBody>
                  <a:tcPr marL="54457" marR="54457" marT="0" marB="0" anchor="ctr"/>
                </a:tc>
              </a:tr>
              <a:tr h="341511">
                <a:tc>
                  <a:txBody>
                    <a:bodyPr/>
                    <a:lstStyle/>
                    <a:p>
                      <a:pPr marL="0" marR="0" algn="ctr">
                        <a:spcBef>
                          <a:spcPts val="0"/>
                        </a:spcBef>
                        <a:spcAft>
                          <a:spcPts val="0"/>
                        </a:spcAft>
                      </a:pPr>
                      <a:r>
                        <a:rPr lang="en-US" sz="900">
                          <a:effectLst/>
                        </a:rPr>
                        <a:t>Persistence to Fifth Grade</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The percent of children enrolled in the first grade of primary school who eventually reach fifth grade.</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81.98</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18.93 to 100</a:t>
                      </a:r>
                      <a:endParaRPr lang="en-US" sz="900">
                        <a:effectLst/>
                        <a:latin typeface="Calibri"/>
                        <a:ea typeface="Calibri"/>
                        <a:cs typeface="Times New Roman"/>
                      </a:endParaRPr>
                    </a:p>
                  </a:txBody>
                  <a:tcPr marL="54457" marR="54457" marT="0" marB="0" anchor="ctr"/>
                </a:tc>
              </a:tr>
              <a:tr h="512266">
                <a:tc>
                  <a:txBody>
                    <a:bodyPr/>
                    <a:lstStyle/>
                    <a:p>
                      <a:pPr marL="0" marR="0" algn="ctr">
                        <a:spcBef>
                          <a:spcPts val="0"/>
                        </a:spcBef>
                        <a:spcAft>
                          <a:spcPts val="0"/>
                        </a:spcAft>
                      </a:pPr>
                      <a:r>
                        <a:rPr lang="en-US" sz="900">
                          <a:effectLst/>
                        </a:rPr>
                        <a:t>Primary Completion Rate</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The ratio of total entrants in the last grade of primary school to the total population of relevant age.</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82.08</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14.09 to 118.57</a:t>
                      </a:r>
                      <a:endParaRPr lang="en-US" sz="900">
                        <a:effectLst/>
                        <a:latin typeface="Calibri"/>
                        <a:ea typeface="Calibri"/>
                        <a:cs typeface="Times New Roman"/>
                      </a:endParaRPr>
                    </a:p>
                  </a:txBody>
                  <a:tcPr marL="54457" marR="54457" marT="0" marB="0" anchor="ctr"/>
                </a:tc>
              </a:tr>
              <a:tr h="512266">
                <a:tc>
                  <a:txBody>
                    <a:bodyPr/>
                    <a:lstStyle/>
                    <a:p>
                      <a:pPr marL="0" marR="0" algn="ctr">
                        <a:spcBef>
                          <a:spcPts val="0"/>
                        </a:spcBef>
                        <a:spcAft>
                          <a:spcPts val="0"/>
                        </a:spcAft>
                      </a:pPr>
                      <a:r>
                        <a:rPr lang="en-US" sz="900">
                          <a:effectLst/>
                        </a:rPr>
                        <a:t>Primary Completion Rate -Female</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The ratio of total female entrants in the last grade of primary school to the total female population of relevant age.</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80.76</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11.08 to 121.03</a:t>
                      </a:r>
                      <a:endParaRPr lang="en-US" sz="900">
                        <a:effectLst/>
                        <a:latin typeface="Calibri"/>
                        <a:ea typeface="Calibri"/>
                        <a:cs typeface="Times New Roman"/>
                      </a:endParaRPr>
                    </a:p>
                  </a:txBody>
                  <a:tcPr marL="54457" marR="54457" marT="0" marB="0" anchor="ctr"/>
                </a:tc>
              </a:tr>
              <a:tr h="512266">
                <a:tc>
                  <a:txBody>
                    <a:bodyPr/>
                    <a:lstStyle/>
                    <a:p>
                      <a:pPr marL="0" marR="0" algn="ctr">
                        <a:spcBef>
                          <a:spcPts val="0"/>
                        </a:spcBef>
                        <a:spcAft>
                          <a:spcPts val="0"/>
                        </a:spcAft>
                      </a:pPr>
                      <a:r>
                        <a:rPr lang="en-US" sz="900">
                          <a:effectLst/>
                        </a:rPr>
                        <a:t>Govt Education Expenditure - % Govt Spending</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Government expenditure, at all levels, on education as a percent of total government expenditure.</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14.49</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4.77 to 32.40</a:t>
                      </a:r>
                      <a:endParaRPr lang="en-US" sz="900">
                        <a:effectLst/>
                        <a:latin typeface="Calibri"/>
                        <a:ea typeface="Calibri"/>
                        <a:cs typeface="Times New Roman"/>
                      </a:endParaRPr>
                    </a:p>
                  </a:txBody>
                  <a:tcPr marL="54457" marR="54457" marT="0" marB="0" anchor="ctr"/>
                </a:tc>
              </a:tr>
              <a:tr h="853777">
                <a:tc>
                  <a:txBody>
                    <a:bodyPr/>
                    <a:lstStyle/>
                    <a:p>
                      <a:pPr marL="0" marR="0" algn="ctr">
                        <a:spcBef>
                          <a:spcPts val="0"/>
                        </a:spcBef>
                        <a:spcAft>
                          <a:spcPts val="0"/>
                        </a:spcAft>
                      </a:pPr>
                      <a:r>
                        <a:rPr lang="en-US" sz="900">
                          <a:effectLst/>
                        </a:rPr>
                        <a:t>Govt Primary Education Expenditure - % Govt Spending on Ed</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Government expenditure, at all levels, on primary education as a percent of total government education expenditure.</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35.66</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dirty="0">
                          <a:effectLst/>
                        </a:rPr>
                        <a:t>1.26 to 98.67</a:t>
                      </a:r>
                      <a:endParaRPr lang="en-US" sz="900" dirty="0">
                        <a:effectLst/>
                        <a:latin typeface="Calibri"/>
                        <a:ea typeface="Calibri"/>
                        <a:cs typeface="Times New Roman"/>
                      </a:endParaRPr>
                    </a:p>
                  </a:txBody>
                  <a:tcPr marL="54457" marR="54457" marT="0" marB="0" anchor="ctr"/>
                </a:tc>
              </a:tr>
            </a:tbl>
          </a:graphicData>
        </a:graphic>
      </p:graphicFrame>
      <p:sp>
        <p:nvSpPr>
          <p:cNvPr id="3" name="Title 2"/>
          <p:cNvSpPr>
            <a:spLocks noGrp="1"/>
          </p:cNvSpPr>
          <p:nvPr>
            <p:ph type="title"/>
          </p:nvPr>
        </p:nvSpPr>
        <p:spPr>
          <a:xfrm>
            <a:off x="685800" y="-1132114"/>
            <a:ext cx="8229600" cy="1143000"/>
          </a:xfrm>
        </p:spPr>
        <p:txBody>
          <a:bodyPr/>
          <a:lstStyle/>
          <a:p>
            <a:endParaRPr lang="en-US" dirty="0"/>
          </a:p>
        </p:txBody>
      </p:sp>
    </p:spTree>
    <p:extLst>
      <p:ext uri="{BB962C8B-B14F-4D97-AF65-F5344CB8AC3E}">
        <p14:creationId xmlns:p14="http://schemas.microsoft.com/office/powerpoint/2010/main" val="11873674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516392506"/>
              </p:ext>
            </p:extLst>
          </p:nvPr>
        </p:nvGraphicFramePr>
        <p:xfrm>
          <a:off x="76202" y="-6"/>
          <a:ext cx="9067797" cy="6858005"/>
        </p:xfrm>
        <a:graphic>
          <a:graphicData uri="http://schemas.openxmlformats.org/drawingml/2006/table">
            <a:tbl>
              <a:tblPr firstRow="1" firstCol="1" lastRow="1" lastCol="1" bandRow="1" bandCol="1">
                <a:tableStyleId>{5C22544A-7EE6-4342-B048-85BDC9FD1C3A}</a:tableStyleId>
              </a:tblPr>
              <a:tblGrid>
                <a:gridCol w="2408635"/>
                <a:gridCol w="4817268"/>
                <a:gridCol w="920947"/>
                <a:gridCol w="920947"/>
              </a:tblGrid>
              <a:tr h="61955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1"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Health Dependent Variables</a:t>
                      </a:r>
                      <a:endParaRPr kumimoji="0" lang="en-US" sz="1400" b="0" i="0" u="none" strike="noStrike" cap="none" normalizeH="0" baseline="0" dirty="0" smtClean="0">
                        <a:ln>
                          <a:noFill/>
                        </a:ln>
                        <a:solidFill>
                          <a:schemeClr val="bg1"/>
                        </a:solidFill>
                        <a:effectLst/>
                        <a:latin typeface="Arial" pitchFamily="34" charset="0"/>
                        <a:cs typeface="Arial" pitchFamily="34" charset="0"/>
                      </a:endParaRPr>
                    </a:p>
                  </a:txBody>
                  <a:tcPr marL="54457" marR="54457" marT="0" marB="0" anchor="ctr"/>
                </a:tc>
                <a:tc>
                  <a:txBody>
                    <a:bodyPr/>
                    <a:lstStyle/>
                    <a:p>
                      <a:pPr marL="0" marR="0" algn="ctr">
                        <a:spcBef>
                          <a:spcPts val="0"/>
                        </a:spcBef>
                        <a:spcAft>
                          <a:spcPts val="0"/>
                        </a:spcAft>
                      </a:pPr>
                      <a:r>
                        <a:rPr lang="en-US" sz="900">
                          <a:effectLst/>
                        </a:rPr>
                        <a:t>Computation Method (Source: World Bank)</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Mean</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Range</a:t>
                      </a:r>
                      <a:endParaRPr lang="en-US" sz="900">
                        <a:effectLst/>
                        <a:latin typeface="Calibri"/>
                        <a:ea typeface="Calibri"/>
                        <a:cs typeface="Times New Roman"/>
                      </a:endParaRPr>
                    </a:p>
                  </a:txBody>
                  <a:tcPr marL="54457" marR="54457" marT="0" marB="0" anchor="ctr"/>
                </a:tc>
              </a:tr>
              <a:tr h="346581">
                <a:tc>
                  <a:txBody>
                    <a:bodyPr/>
                    <a:lstStyle/>
                    <a:p>
                      <a:pPr marL="0" marR="0" algn="ctr">
                        <a:spcBef>
                          <a:spcPts val="0"/>
                        </a:spcBef>
                        <a:spcAft>
                          <a:spcPts val="0"/>
                        </a:spcAft>
                      </a:pPr>
                      <a:r>
                        <a:rPr lang="en-US" sz="900" dirty="0">
                          <a:effectLst/>
                        </a:rPr>
                        <a:t>Infant Mortality Rate</a:t>
                      </a:r>
                      <a:endParaRPr lang="en-US" sz="900" dirty="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Number of infants dying before one year of age per 1000 live births.</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37.61</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2.3 to 143.4</a:t>
                      </a:r>
                      <a:endParaRPr lang="en-US" sz="900">
                        <a:effectLst/>
                        <a:latin typeface="Calibri"/>
                        <a:ea typeface="Calibri"/>
                        <a:cs typeface="Times New Roman"/>
                      </a:endParaRPr>
                    </a:p>
                  </a:txBody>
                  <a:tcPr marL="54457" marR="54457" marT="0" marB="0" anchor="ctr"/>
                </a:tc>
              </a:tr>
              <a:tr h="346581">
                <a:tc>
                  <a:txBody>
                    <a:bodyPr/>
                    <a:lstStyle/>
                    <a:p>
                      <a:pPr marL="0" marR="0" algn="ctr">
                        <a:spcBef>
                          <a:spcPts val="0"/>
                        </a:spcBef>
                        <a:spcAft>
                          <a:spcPts val="0"/>
                        </a:spcAft>
                      </a:pPr>
                      <a:r>
                        <a:rPr lang="en-US" sz="900">
                          <a:effectLst/>
                        </a:rPr>
                        <a:t>Public Health Expenditure -% GDP</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Total public expenditure on health as a percentage of GDP.</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3.39</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.267 to 8.43</a:t>
                      </a:r>
                      <a:endParaRPr lang="en-US" sz="900">
                        <a:effectLst/>
                        <a:latin typeface="Calibri"/>
                        <a:ea typeface="Calibri"/>
                        <a:cs typeface="Times New Roman"/>
                      </a:endParaRPr>
                    </a:p>
                  </a:txBody>
                  <a:tcPr marL="54457" marR="54457" marT="0" marB="0" anchor="ctr"/>
                </a:tc>
              </a:tr>
              <a:tr h="346581">
                <a:tc>
                  <a:txBody>
                    <a:bodyPr/>
                    <a:lstStyle/>
                    <a:p>
                      <a:pPr marL="0" marR="0" algn="ctr">
                        <a:spcBef>
                          <a:spcPts val="0"/>
                        </a:spcBef>
                        <a:spcAft>
                          <a:spcPts val="0"/>
                        </a:spcAft>
                      </a:pPr>
                      <a:r>
                        <a:rPr lang="en-US" sz="900">
                          <a:effectLst/>
                        </a:rPr>
                        <a:t>Public Health Expenditure - % Govt Spending</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Total public expenditure on health as a percentage of total government spending.</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11.05</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2.20 to 29.17</a:t>
                      </a:r>
                      <a:endParaRPr lang="en-US" sz="900">
                        <a:effectLst/>
                        <a:latin typeface="Calibri"/>
                        <a:ea typeface="Calibri"/>
                        <a:cs typeface="Times New Roman"/>
                      </a:endParaRPr>
                    </a:p>
                  </a:txBody>
                  <a:tcPr marL="54457" marR="54457" marT="0" marB="0" anchor="ctr"/>
                </a:tc>
              </a:tr>
              <a:tr h="346581">
                <a:tc>
                  <a:txBody>
                    <a:bodyPr/>
                    <a:lstStyle/>
                    <a:p>
                      <a:pPr marL="0" marR="0" algn="ctr">
                        <a:spcBef>
                          <a:spcPts val="0"/>
                        </a:spcBef>
                        <a:spcAft>
                          <a:spcPts val="0"/>
                        </a:spcAft>
                      </a:pPr>
                      <a:r>
                        <a:rPr lang="en-US" sz="900">
                          <a:effectLst/>
                        </a:rPr>
                        <a:t>Children Receiving DPT Immunization</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The percentage of children aged 12 to 23 months who have received adequate DPT vaccination.</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82.65</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15 to 99</a:t>
                      </a:r>
                      <a:endParaRPr lang="en-US" sz="900">
                        <a:effectLst/>
                        <a:latin typeface="Calibri"/>
                        <a:ea typeface="Calibri"/>
                        <a:cs typeface="Times New Roman"/>
                      </a:endParaRPr>
                    </a:p>
                  </a:txBody>
                  <a:tcPr marL="54457" marR="54457" marT="0" marB="0" anchor="ctr"/>
                </a:tc>
              </a:tr>
              <a:tr h="346581">
                <a:tc>
                  <a:txBody>
                    <a:bodyPr/>
                    <a:lstStyle/>
                    <a:p>
                      <a:pPr marL="0" marR="0" algn="ctr">
                        <a:spcBef>
                          <a:spcPts val="0"/>
                        </a:spcBef>
                        <a:spcAft>
                          <a:spcPts val="0"/>
                        </a:spcAft>
                      </a:pPr>
                      <a:r>
                        <a:rPr lang="en-US" sz="900">
                          <a:effectLst/>
                        </a:rPr>
                        <a:t>Children Receiving Hepatitis B Immunization</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The percentage of children aged 12 to 23 months who have received adequate HepB3 vaccination.</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78.70</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1 to 99</a:t>
                      </a:r>
                      <a:endParaRPr lang="en-US" sz="900">
                        <a:effectLst/>
                        <a:latin typeface="Calibri"/>
                        <a:ea typeface="Calibri"/>
                        <a:cs typeface="Times New Roman"/>
                      </a:endParaRPr>
                    </a:p>
                  </a:txBody>
                  <a:tcPr marL="54457" marR="54457" marT="0" marB="0" anchor="ctr"/>
                </a:tc>
              </a:tr>
              <a:tr h="346581">
                <a:tc>
                  <a:txBody>
                    <a:bodyPr/>
                    <a:lstStyle/>
                    <a:p>
                      <a:pPr marL="0" marR="0" algn="ctr">
                        <a:spcBef>
                          <a:spcPts val="0"/>
                        </a:spcBef>
                        <a:spcAft>
                          <a:spcPts val="0"/>
                        </a:spcAft>
                      </a:pPr>
                      <a:r>
                        <a:rPr lang="en-US" sz="900">
                          <a:effectLst/>
                        </a:rPr>
                        <a:t>Children Receiving Measles Immunization</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The percentage of children aged 12 to 23 months who have received adequate Measles vaccination.</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81.56</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16 to 99</a:t>
                      </a:r>
                      <a:endParaRPr lang="en-US" sz="900">
                        <a:effectLst/>
                        <a:latin typeface="Calibri"/>
                        <a:ea typeface="Calibri"/>
                        <a:cs typeface="Times New Roman"/>
                      </a:endParaRPr>
                    </a:p>
                  </a:txBody>
                  <a:tcPr marL="54457" marR="54457" marT="0" marB="0" anchor="ctr"/>
                </a:tc>
              </a:tr>
              <a:tr h="519870">
                <a:tc>
                  <a:txBody>
                    <a:bodyPr/>
                    <a:lstStyle/>
                    <a:p>
                      <a:pPr marL="0" marR="0" algn="ctr">
                        <a:spcBef>
                          <a:spcPts val="0"/>
                        </a:spcBef>
                        <a:spcAft>
                          <a:spcPts val="0"/>
                        </a:spcAft>
                      </a:pPr>
                      <a:r>
                        <a:rPr lang="en-US" sz="900">
                          <a:effectLst/>
                        </a:rPr>
                        <a:t>Improved Sanitation Facilities</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Percent of population with access to improved sanitation facilities, generally those which separate waste from human contact.</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67.82</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3 to 100</a:t>
                      </a:r>
                      <a:endParaRPr lang="en-US" sz="900">
                        <a:effectLst/>
                        <a:latin typeface="Calibri"/>
                        <a:ea typeface="Calibri"/>
                        <a:cs typeface="Times New Roman"/>
                      </a:endParaRPr>
                    </a:p>
                  </a:txBody>
                  <a:tcPr marL="54457" marR="54457" marT="0" marB="0" anchor="ctr"/>
                </a:tc>
              </a:tr>
              <a:tr h="519870">
                <a:tc>
                  <a:txBody>
                    <a:bodyPr/>
                    <a:lstStyle/>
                    <a:p>
                      <a:pPr marL="0" marR="0" algn="ctr">
                        <a:spcBef>
                          <a:spcPts val="0"/>
                        </a:spcBef>
                        <a:spcAft>
                          <a:spcPts val="0"/>
                        </a:spcAft>
                      </a:pPr>
                      <a:r>
                        <a:rPr lang="en-US" sz="900">
                          <a:effectLst/>
                        </a:rPr>
                        <a:t>Improved Sanitation Facilities – Urban</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Percent of urban population with access to improved sanitation facilities, generally those which separate waste from human contact.</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76.38</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12.3 to 100</a:t>
                      </a:r>
                      <a:endParaRPr lang="en-US" sz="900">
                        <a:effectLst/>
                        <a:latin typeface="Calibri"/>
                        <a:ea typeface="Calibri"/>
                        <a:cs typeface="Times New Roman"/>
                      </a:endParaRPr>
                    </a:p>
                  </a:txBody>
                  <a:tcPr marL="54457" marR="54457" marT="0" marB="0" anchor="ctr"/>
                </a:tc>
              </a:tr>
              <a:tr h="346581">
                <a:tc>
                  <a:txBody>
                    <a:bodyPr/>
                    <a:lstStyle/>
                    <a:p>
                      <a:pPr marL="0" marR="0" algn="ctr">
                        <a:spcBef>
                          <a:spcPts val="0"/>
                        </a:spcBef>
                        <a:spcAft>
                          <a:spcPts val="0"/>
                        </a:spcAft>
                      </a:pPr>
                      <a:r>
                        <a:rPr lang="en-US" sz="900">
                          <a:effectLst/>
                        </a:rPr>
                        <a:t>Improved Water Source</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Percent of population with access to improved drinking water sources, such as piped water.</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83.44</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21.4 to 100</a:t>
                      </a:r>
                      <a:endParaRPr lang="en-US" sz="900">
                        <a:effectLst/>
                        <a:latin typeface="Calibri"/>
                        <a:ea typeface="Calibri"/>
                        <a:cs typeface="Times New Roman"/>
                      </a:endParaRPr>
                    </a:p>
                  </a:txBody>
                  <a:tcPr marL="54457" marR="54457" marT="0" marB="0" anchor="ctr"/>
                </a:tc>
              </a:tr>
              <a:tr h="346581">
                <a:tc>
                  <a:txBody>
                    <a:bodyPr/>
                    <a:lstStyle/>
                    <a:p>
                      <a:pPr marL="0" marR="0" algn="ctr">
                        <a:spcBef>
                          <a:spcPts val="0"/>
                        </a:spcBef>
                        <a:spcAft>
                          <a:spcPts val="0"/>
                        </a:spcAft>
                      </a:pPr>
                      <a:r>
                        <a:rPr lang="en-US" sz="900">
                          <a:effectLst/>
                        </a:rPr>
                        <a:t>Improved Water Source -Urban</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Percent of urban population with access to improved drinking water sources, such as piped water.</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93.24</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37.3 to 100</a:t>
                      </a:r>
                      <a:endParaRPr lang="en-US" sz="900">
                        <a:effectLst/>
                        <a:latin typeface="Calibri"/>
                        <a:ea typeface="Calibri"/>
                        <a:cs typeface="Times New Roman"/>
                      </a:endParaRPr>
                    </a:p>
                  </a:txBody>
                  <a:tcPr marL="54457" marR="54457" marT="0" marB="0" anchor="ctr"/>
                </a:tc>
              </a:tr>
              <a:tr h="519870">
                <a:tc>
                  <a:txBody>
                    <a:bodyPr/>
                    <a:lstStyle/>
                    <a:p>
                      <a:pPr marL="0" marR="0" algn="ctr">
                        <a:spcBef>
                          <a:spcPts val="0"/>
                        </a:spcBef>
                        <a:spcAft>
                          <a:spcPts val="0"/>
                        </a:spcAft>
                      </a:pPr>
                      <a:r>
                        <a:rPr lang="en-US" sz="900">
                          <a:effectLst/>
                        </a:rPr>
                        <a:t>People Using Basic Drinking Water</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Percent of population with access at to improved drinking water sources within a 30 minute round trip walk.</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81.42</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16.73 to 100</a:t>
                      </a:r>
                      <a:endParaRPr lang="en-US" sz="900">
                        <a:effectLst/>
                        <a:latin typeface="Calibri"/>
                        <a:ea typeface="Calibri"/>
                        <a:cs typeface="Times New Roman"/>
                      </a:endParaRPr>
                    </a:p>
                  </a:txBody>
                  <a:tcPr marL="54457" marR="54457" marT="0" marB="0" anchor="ctr"/>
                </a:tc>
              </a:tr>
              <a:tr h="519870">
                <a:tc>
                  <a:txBody>
                    <a:bodyPr/>
                    <a:lstStyle/>
                    <a:p>
                      <a:pPr marL="0" marR="0" algn="ctr">
                        <a:spcBef>
                          <a:spcPts val="0"/>
                        </a:spcBef>
                        <a:spcAft>
                          <a:spcPts val="0"/>
                        </a:spcAft>
                      </a:pPr>
                      <a:r>
                        <a:rPr lang="en-US" sz="900">
                          <a:effectLst/>
                        </a:rPr>
                        <a:t>People Using Basic Drinking Water – Urban</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Percent of urban population with access at to improved drinking water sources within a 30 minute round trip walk.</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92.29</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59.49 to 100</a:t>
                      </a:r>
                      <a:endParaRPr lang="en-US" sz="900">
                        <a:effectLst/>
                        <a:latin typeface="Calibri"/>
                        <a:ea typeface="Calibri"/>
                        <a:cs typeface="Times New Roman"/>
                      </a:endParaRPr>
                    </a:p>
                  </a:txBody>
                  <a:tcPr marL="54457" marR="54457" marT="0" marB="0" anchor="ctr"/>
                </a:tc>
              </a:tr>
              <a:tr h="346581">
                <a:tc>
                  <a:txBody>
                    <a:bodyPr/>
                    <a:lstStyle/>
                    <a:p>
                      <a:pPr marL="0" marR="0" algn="ctr">
                        <a:spcBef>
                          <a:spcPts val="0"/>
                        </a:spcBef>
                        <a:spcAft>
                          <a:spcPts val="0"/>
                        </a:spcAft>
                      </a:pPr>
                      <a:r>
                        <a:rPr lang="en-US" sz="900">
                          <a:effectLst/>
                        </a:rPr>
                        <a:t>People Using Basic Sanitation</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Percent of population with access to improved sanitation facilities, unshared with other households.</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67.99</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3.15 to 100</a:t>
                      </a:r>
                      <a:endParaRPr lang="en-US" sz="900">
                        <a:effectLst/>
                        <a:latin typeface="Calibri"/>
                        <a:ea typeface="Calibri"/>
                        <a:cs typeface="Times New Roman"/>
                      </a:endParaRPr>
                    </a:p>
                  </a:txBody>
                  <a:tcPr marL="54457" marR="54457" marT="0" marB="0" anchor="ctr"/>
                </a:tc>
              </a:tr>
              <a:tr h="346581">
                <a:tc>
                  <a:txBody>
                    <a:bodyPr/>
                    <a:lstStyle/>
                    <a:p>
                      <a:pPr marL="0" marR="0" algn="ctr">
                        <a:spcBef>
                          <a:spcPts val="0"/>
                        </a:spcBef>
                        <a:spcAft>
                          <a:spcPts val="0"/>
                        </a:spcAft>
                      </a:pPr>
                      <a:r>
                        <a:rPr lang="en-US" sz="900">
                          <a:effectLst/>
                        </a:rPr>
                        <a:t>People Using Basic Sanitation - Urban</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Percent of urban population with access to improved sanitation facilities, unshared with other households.</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74.69</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10.04 to 100</a:t>
                      </a:r>
                      <a:endParaRPr lang="en-US" sz="900">
                        <a:effectLst/>
                        <a:latin typeface="Calibri"/>
                        <a:ea typeface="Calibri"/>
                        <a:cs typeface="Times New Roman"/>
                      </a:endParaRPr>
                    </a:p>
                  </a:txBody>
                  <a:tcPr marL="54457" marR="54457" marT="0" marB="0" anchor="ctr"/>
                </a:tc>
              </a:tr>
              <a:tr h="346581">
                <a:tc>
                  <a:txBody>
                    <a:bodyPr/>
                    <a:lstStyle/>
                    <a:p>
                      <a:pPr marL="0" marR="0" algn="ctr">
                        <a:spcBef>
                          <a:spcPts val="0"/>
                        </a:spcBef>
                        <a:spcAft>
                          <a:spcPts val="0"/>
                        </a:spcAft>
                      </a:pPr>
                      <a:r>
                        <a:rPr lang="en-US" sz="900">
                          <a:effectLst/>
                        </a:rPr>
                        <a:t>TB Detection Rate</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Percent of estimated cases of tuberculosis in a given year which are reported to WHO.</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68.71</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6.5 to 130</a:t>
                      </a:r>
                      <a:endParaRPr lang="en-US" sz="900">
                        <a:effectLst/>
                        <a:latin typeface="Calibri"/>
                        <a:ea typeface="Calibri"/>
                        <a:cs typeface="Times New Roman"/>
                      </a:endParaRPr>
                    </a:p>
                  </a:txBody>
                  <a:tcPr marL="54457" marR="54457" marT="0" marB="0" anchor="ctr"/>
                </a:tc>
              </a:tr>
              <a:tr h="346581">
                <a:tc>
                  <a:txBody>
                    <a:bodyPr/>
                    <a:lstStyle/>
                    <a:p>
                      <a:pPr marL="0" marR="0" algn="ctr">
                        <a:spcBef>
                          <a:spcPts val="0"/>
                        </a:spcBef>
                        <a:spcAft>
                          <a:spcPts val="0"/>
                        </a:spcAft>
                      </a:pPr>
                      <a:r>
                        <a:rPr lang="en-US" sz="900">
                          <a:effectLst/>
                        </a:rPr>
                        <a:t>TB Treatment Success Rate</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Percentage of registered tuberculosis cases which successfully completed treatment.</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a:effectLst/>
                        </a:rPr>
                        <a:t>75.12</a:t>
                      </a:r>
                      <a:endParaRPr lang="en-US" sz="900">
                        <a:effectLst/>
                        <a:latin typeface="Calibri"/>
                        <a:ea typeface="Calibri"/>
                        <a:cs typeface="Times New Roman"/>
                      </a:endParaRPr>
                    </a:p>
                  </a:txBody>
                  <a:tcPr marL="54457" marR="54457" marT="0" marB="0" anchor="ctr"/>
                </a:tc>
                <a:tc>
                  <a:txBody>
                    <a:bodyPr/>
                    <a:lstStyle/>
                    <a:p>
                      <a:pPr marL="0" marR="0" algn="ctr">
                        <a:spcBef>
                          <a:spcPts val="0"/>
                        </a:spcBef>
                        <a:spcAft>
                          <a:spcPts val="0"/>
                        </a:spcAft>
                      </a:pPr>
                      <a:r>
                        <a:rPr lang="en-US" sz="900" dirty="0">
                          <a:effectLst/>
                        </a:rPr>
                        <a:t>9 to 97</a:t>
                      </a:r>
                      <a:endParaRPr lang="en-US" sz="900" dirty="0">
                        <a:effectLst/>
                        <a:latin typeface="Calibri"/>
                        <a:ea typeface="Calibri"/>
                        <a:cs typeface="Times New Roman"/>
                      </a:endParaRPr>
                    </a:p>
                  </a:txBody>
                  <a:tcPr marL="54457" marR="54457" marT="0" marB="0" anchor="ctr"/>
                </a:tc>
              </a:tr>
            </a:tbl>
          </a:graphicData>
        </a:graphic>
      </p:graphicFrame>
      <p:sp>
        <p:nvSpPr>
          <p:cNvPr id="3" name="Title 2"/>
          <p:cNvSpPr>
            <a:spLocks noGrp="1"/>
          </p:cNvSpPr>
          <p:nvPr>
            <p:ph type="title"/>
          </p:nvPr>
        </p:nvSpPr>
        <p:spPr>
          <a:xfrm>
            <a:off x="457200" y="-1295400"/>
            <a:ext cx="8229600" cy="1143000"/>
          </a:xfrm>
        </p:spPr>
        <p:txBody>
          <a:bodyPr/>
          <a:lstStyle/>
          <a:p>
            <a:endParaRPr lang="en-US" dirty="0"/>
          </a:p>
        </p:txBody>
      </p:sp>
    </p:spTree>
    <p:extLst>
      <p:ext uri="{BB962C8B-B14F-4D97-AF65-F5344CB8AC3E}">
        <p14:creationId xmlns:p14="http://schemas.microsoft.com/office/powerpoint/2010/main" val="3143251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219200"/>
            <a:ext cx="8686800" cy="5181600"/>
          </a:xfrm>
        </p:spPr>
        <p:txBody>
          <a:bodyPr>
            <a:noAutofit/>
          </a:bodyPr>
          <a:lstStyle/>
          <a:p>
            <a:r>
              <a:rPr lang="en-US" sz="2400" dirty="0" smtClean="0"/>
              <a:t>Decentralization is an important global trend, but its effects are </a:t>
            </a:r>
            <a:r>
              <a:rPr lang="en-US" sz="2400" dirty="0" smtClean="0"/>
              <a:t>still not </a:t>
            </a:r>
            <a:r>
              <a:rPr lang="en-US" sz="2400" dirty="0" smtClean="0"/>
              <a:t>well understood.</a:t>
            </a:r>
          </a:p>
          <a:p>
            <a:endParaRPr lang="en-US" sz="2400" dirty="0"/>
          </a:p>
          <a:p>
            <a:r>
              <a:rPr lang="en-US" sz="2400" dirty="0" smtClean="0"/>
              <a:t>Theoretically, </a:t>
            </a:r>
            <a:r>
              <a:rPr lang="en-US" sz="2400" dirty="0"/>
              <a:t>m</a:t>
            </a:r>
            <a:r>
              <a:rPr lang="en-US" sz="2400" dirty="0" smtClean="0"/>
              <a:t>ost see it as beneficial, either because:</a:t>
            </a:r>
            <a:endParaRPr lang="en-US" sz="2000" dirty="0" smtClean="0"/>
          </a:p>
          <a:p>
            <a:pPr marL="850392" lvl="1" indent="-457200">
              <a:buFont typeface="+mj-lt"/>
              <a:buAutoNum type="arabicPeriod"/>
            </a:pPr>
            <a:r>
              <a:rPr lang="en-US" sz="2000" dirty="0"/>
              <a:t>I</a:t>
            </a:r>
            <a:r>
              <a:rPr lang="en-US" sz="2000" dirty="0" smtClean="0"/>
              <a:t>t allows government to target public goods to local preferences, or </a:t>
            </a:r>
          </a:p>
          <a:p>
            <a:pPr marL="850392" lvl="1" indent="-457200">
              <a:buFont typeface="+mj-lt"/>
              <a:buAutoNum type="arabicPeriod"/>
            </a:pPr>
            <a:r>
              <a:rPr lang="en-US" sz="2000" dirty="0" smtClean="0"/>
              <a:t>It induces healthy </a:t>
            </a:r>
            <a:r>
              <a:rPr lang="en-US" sz="2000" dirty="0" smtClean="0"/>
              <a:t>competition.</a:t>
            </a:r>
            <a:endParaRPr lang="en-US" sz="2000" dirty="0" smtClean="0"/>
          </a:p>
          <a:p>
            <a:pPr marL="850392" lvl="1" indent="-457200">
              <a:buFont typeface="+mj-lt"/>
              <a:buAutoNum type="arabicPeriod"/>
            </a:pPr>
            <a:endParaRPr lang="en-US" sz="2000" dirty="0"/>
          </a:p>
          <a:p>
            <a:pPr marL="594360" indent="-457200"/>
            <a:r>
              <a:rPr lang="en-US" sz="2400" dirty="0" smtClean="0"/>
              <a:t>But others fear that:</a:t>
            </a:r>
            <a:endParaRPr lang="en-US" sz="2400" dirty="0"/>
          </a:p>
          <a:p>
            <a:pPr marL="850392" lvl="1" indent="-457200">
              <a:buFont typeface="+mj-lt"/>
              <a:buAutoNum type="arabicPeriod"/>
            </a:pPr>
            <a:r>
              <a:rPr lang="en-US" sz="2000" dirty="0" smtClean="0"/>
              <a:t>It discourages the provision of goods with extra-jurisdictional spillovers, or</a:t>
            </a:r>
          </a:p>
          <a:p>
            <a:pPr marL="850392" lvl="1" indent="-457200">
              <a:buFont typeface="+mj-lt"/>
              <a:buAutoNum type="arabicPeriod"/>
            </a:pPr>
            <a:r>
              <a:rPr lang="en-US" sz="2000" dirty="0" smtClean="0"/>
              <a:t>It has other negative impacts, including encouraging corruption and overreliance on administratively weak </a:t>
            </a:r>
            <a:r>
              <a:rPr lang="en-US" sz="2000" dirty="0" smtClean="0"/>
              <a:t>structures for </a:t>
            </a:r>
            <a:r>
              <a:rPr lang="en-US" sz="2000" dirty="0" smtClean="0"/>
              <a:t>the provision of key public goods.</a:t>
            </a:r>
          </a:p>
          <a:p>
            <a:pPr marL="850392" lvl="1" indent="-457200">
              <a:buFont typeface="+mj-lt"/>
              <a:buAutoNum type="arabicPeriod"/>
            </a:pPr>
            <a:endParaRPr lang="en-US" sz="2000" dirty="0" smtClean="0"/>
          </a:p>
          <a:p>
            <a:pPr lvl="1"/>
            <a:endParaRPr lang="en-US" sz="2000" dirty="0"/>
          </a:p>
          <a:p>
            <a:pPr lvl="1"/>
            <a:endParaRPr lang="en-US" sz="2000" dirty="0" smtClean="0"/>
          </a:p>
          <a:p>
            <a:pPr lvl="1"/>
            <a:endParaRPr lang="en-US" sz="2000" dirty="0"/>
          </a:p>
          <a:p>
            <a:pPr lvl="1"/>
            <a:endParaRPr lang="en-US" sz="2000" dirty="0" smtClean="0"/>
          </a:p>
          <a:p>
            <a:pPr lvl="1"/>
            <a:endParaRPr lang="en-US" sz="2000" dirty="0"/>
          </a:p>
          <a:p>
            <a:pPr lvl="1"/>
            <a:endParaRPr lang="en-US" sz="2000" dirty="0" smtClean="0"/>
          </a:p>
          <a:p>
            <a:endParaRPr lang="en-US" sz="2400" dirty="0" smtClean="0"/>
          </a:p>
          <a:p>
            <a:endParaRPr lang="en-US" sz="2400" dirty="0" smtClean="0"/>
          </a:p>
          <a:p>
            <a:endParaRPr lang="en-US" sz="2400" dirty="0" smtClean="0"/>
          </a:p>
          <a:p>
            <a:endParaRPr lang="en-US" sz="2400" dirty="0"/>
          </a:p>
        </p:txBody>
      </p:sp>
      <p:sp>
        <p:nvSpPr>
          <p:cNvPr id="3" name="Title 2"/>
          <p:cNvSpPr>
            <a:spLocks noGrp="1"/>
          </p:cNvSpPr>
          <p:nvPr>
            <p:ph type="title"/>
          </p:nvPr>
        </p:nvSpPr>
        <p:spPr/>
        <p:txBody>
          <a:bodyPr/>
          <a:lstStyle/>
          <a:p>
            <a:r>
              <a:rPr lang="en-US" dirty="0" smtClean="0"/>
              <a:t>Introduction and Motivation</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076607956"/>
              </p:ext>
            </p:extLst>
          </p:nvPr>
        </p:nvGraphicFramePr>
        <p:xfrm>
          <a:off x="381000" y="380999"/>
          <a:ext cx="8686799" cy="6400800"/>
        </p:xfrm>
        <a:graphic>
          <a:graphicData uri="http://schemas.openxmlformats.org/drawingml/2006/table">
            <a:tbl>
              <a:tblPr firstRow="1" firstCol="1" lastRow="1" lastCol="1" bandRow="1" bandCol="1">
                <a:tableStyleId>{5C22544A-7EE6-4342-B048-85BDC9FD1C3A}</a:tableStyleId>
              </a:tblPr>
              <a:tblGrid>
                <a:gridCol w="1591474"/>
                <a:gridCol w="4111310"/>
                <a:gridCol w="596803"/>
                <a:gridCol w="663114"/>
                <a:gridCol w="1724098"/>
              </a:tblGrid>
              <a:tr h="889000">
                <a:tc>
                  <a:txBody>
                    <a:bodyPr/>
                    <a:lstStyle/>
                    <a:p>
                      <a:pPr marL="0" marR="0" algn="ctr">
                        <a:spcBef>
                          <a:spcPts val="0"/>
                        </a:spcBef>
                        <a:spcAft>
                          <a:spcPts val="0"/>
                        </a:spcAft>
                      </a:pPr>
                      <a:r>
                        <a:rPr lang="en-US" sz="900" dirty="0" smtClean="0">
                          <a:effectLst/>
                        </a:rPr>
                        <a:t>Explanatory Variables</a:t>
                      </a:r>
                      <a:endParaRPr lang="en-US" sz="1000" dirty="0">
                        <a:effectLst/>
                        <a:latin typeface="Calibri"/>
                        <a:ea typeface="Calibri"/>
                        <a:cs typeface="Times New Roman"/>
                      </a:endParaRPr>
                    </a:p>
                  </a:txBody>
                  <a:tcPr marL="64966" marR="64966" marT="0" marB="0" anchor="ctr"/>
                </a:tc>
                <a:tc>
                  <a:txBody>
                    <a:bodyPr/>
                    <a:lstStyle/>
                    <a:p>
                      <a:pPr marL="0" marR="0" algn="ctr">
                        <a:spcBef>
                          <a:spcPts val="0"/>
                        </a:spcBef>
                        <a:spcAft>
                          <a:spcPts val="0"/>
                        </a:spcAft>
                      </a:pPr>
                      <a:r>
                        <a:rPr lang="en-US" sz="900">
                          <a:effectLst/>
                        </a:rPr>
                        <a:t>Computation Method and Source</a:t>
                      </a:r>
                      <a:endParaRPr lang="en-US" sz="1000">
                        <a:effectLst/>
                        <a:latin typeface="Calibri"/>
                        <a:ea typeface="Calibri"/>
                        <a:cs typeface="Times New Roman"/>
                      </a:endParaRPr>
                    </a:p>
                  </a:txBody>
                  <a:tcPr marL="64966" marR="64966" marT="0" marB="0" anchor="ctr"/>
                </a:tc>
                <a:tc>
                  <a:txBody>
                    <a:bodyPr/>
                    <a:lstStyle/>
                    <a:p>
                      <a:pPr marL="0" marR="0" algn="ctr">
                        <a:spcBef>
                          <a:spcPts val="0"/>
                        </a:spcBef>
                        <a:spcAft>
                          <a:spcPts val="0"/>
                        </a:spcAft>
                      </a:pPr>
                      <a:r>
                        <a:rPr lang="en-US" sz="900">
                          <a:effectLst/>
                        </a:rPr>
                        <a:t>Mean</a:t>
                      </a:r>
                      <a:endParaRPr lang="en-US" sz="1000">
                        <a:effectLst/>
                        <a:latin typeface="Calibri"/>
                        <a:ea typeface="Calibri"/>
                        <a:cs typeface="Times New Roman"/>
                      </a:endParaRPr>
                    </a:p>
                  </a:txBody>
                  <a:tcPr marL="64966" marR="64966" marT="0" marB="0" anchor="ctr"/>
                </a:tc>
                <a:tc>
                  <a:txBody>
                    <a:bodyPr/>
                    <a:lstStyle/>
                    <a:p>
                      <a:pPr marL="0" marR="0" algn="ctr">
                        <a:spcBef>
                          <a:spcPts val="0"/>
                        </a:spcBef>
                        <a:spcAft>
                          <a:spcPts val="0"/>
                        </a:spcAft>
                      </a:pPr>
                      <a:r>
                        <a:rPr lang="en-US" sz="900">
                          <a:effectLst/>
                        </a:rPr>
                        <a:t>Range</a:t>
                      </a:r>
                      <a:endParaRPr lang="en-US" sz="1000">
                        <a:effectLst/>
                        <a:latin typeface="Calibri"/>
                        <a:ea typeface="Calibri"/>
                        <a:cs typeface="Times New Roman"/>
                      </a:endParaRPr>
                    </a:p>
                  </a:txBody>
                  <a:tcPr marL="64966" marR="64966" marT="0" marB="0" anchor="ctr"/>
                </a:tc>
                <a:tc>
                  <a:txBody>
                    <a:bodyPr/>
                    <a:lstStyle/>
                    <a:p>
                      <a:pPr marL="0" marR="0" algn="ctr">
                        <a:spcBef>
                          <a:spcPts val="0"/>
                        </a:spcBef>
                        <a:spcAft>
                          <a:spcPts val="0"/>
                        </a:spcAft>
                      </a:pPr>
                      <a:r>
                        <a:rPr lang="en-US" sz="900">
                          <a:effectLst/>
                        </a:rPr>
                        <a:t>Expected Relationship with Good Governance Outcomes (sign may change according to direction of Y)</a:t>
                      </a:r>
                      <a:endParaRPr lang="en-US" sz="1000">
                        <a:effectLst/>
                        <a:latin typeface="Calibri"/>
                        <a:ea typeface="Calibri"/>
                        <a:cs typeface="Times New Roman"/>
                      </a:endParaRPr>
                    </a:p>
                  </a:txBody>
                  <a:tcPr marL="64966" marR="64966" marT="0" marB="0" anchor="ctr"/>
                </a:tc>
              </a:tr>
              <a:tr h="1066800">
                <a:tc>
                  <a:txBody>
                    <a:bodyPr/>
                    <a:lstStyle/>
                    <a:p>
                      <a:pPr marL="0" marR="0" algn="ctr">
                        <a:spcBef>
                          <a:spcPts val="0"/>
                        </a:spcBef>
                        <a:spcAft>
                          <a:spcPts val="0"/>
                        </a:spcAft>
                      </a:pPr>
                      <a:r>
                        <a:rPr lang="en-US" sz="900">
                          <a:effectLst/>
                        </a:rPr>
                        <a:t>Democratic Decentralization, Party Centralization </a:t>
                      </a:r>
                      <a:endParaRPr lang="en-US" sz="1000">
                        <a:effectLst/>
                        <a:latin typeface="Calibri"/>
                        <a:ea typeface="Calibri"/>
                        <a:cs typeface="Times New Roman"/>
                      </a:endParaRPr>
                    </a:p>
                  </a:txBody>
                  <a:tcPr marL="64966" marR="64966" marT="0" marB="0" anchor="ctr"/>
                </a:tc>
                <a:tc>
                  <a:txBody>
                    <a:bodyPr/>
                    <a:lstStyle/>
                    <a:p>
                      <a:pPr marL="0" marR="0" algn="ctr">
                        <a:spcBef>
                          <a:spcPts val="0"/>
                        </a:spcBef>
                        <a:spcAft>
                          <a:spcPts val="0"/>
                        </a:spcAft>
                      </a:pPr>
                      <a:r>
                        <a:rPr lang="en-US" sz="900" b="0" dirty="0">
                          <a:effectLst/>
                        </a:rPr>
                        <a:t>Coded “1” when (1) there are municipal elections, and (2) more than 75% of municipal council seats are held by national parties, and (3) national party leaders control party nomination in municipal elections</a:t>
                      </a:r>
                      <a:r>
                        <a:rPr lang="en-US" sz="900" b="0" dirty="0" smtClean="0">
                          <a:effectLst/>
                        </a:rPr>
                        <a:t>.</a:t>
                      </a:r>
                      <a:r>
                        <a:rPr kumimoji="0" lang="en-US" sz="900" b="0" kern="1200" dirty="0" smtClean="0">
                          <a:solidFill>
                            <a:schemeClr val="dk1"/>
                          </a:solidFill>
                          <a:effectLst/>
                          <a:latin typeface="+mn-lt"/>
                          <a:ea typeface="+mn-ea"/>
                          <a:cs typeface="+mn-cs"/>
                        </a:rPr>
                        <a:t> </a:t>
                      </a:r>
                      <a:r>
                        <a:rPr kumimoji="0" lang="en-US" sz="900" b="0" kern="1200" dirty="0" smtClean="0">
                          <a:solidFill>
                            <a:schemeClr val="dk1"/>
                          </a:solidFill>
                          <a:effectLst/>
                          <a:latin typeface="+mn-lt"/>
                          <a:ea typeface="+mn-ea"/>
                          <a:cs typeface="+mn-cs"/>
                        </a:rPr>
                        <a:t>(We </a:t>
                      </a:r>
                      <a:r>
                        <a:rPr kumimoji="0" lang="en-US" sz="900" b="0" kern="1200" dirty="0" smtClean="0">
                          <a:solidFill>
                            <a:schemeClr val="dk1"/>
                          </a:solidFill>
                          <a:effectLst/>
                          <a:latin typeface="+mn-lt"/>
                          <a:ea typeface="+mn-ea"/>
                          <a:cs typeface="+mn-cs"/>
                        </a:rPr>
                        <a:t>use the variable "Ballot" in Carey and </a:t>
                      </a:r>
                      <a:r>
                        <a:rPr kumimoji="0" lang="en-US" sz="900" b="0" kern="1200" dirty="0" err="1" smtClean="0">
                          <a:solidFill>
                            <a:schemeClr val="dk1"/>
                          </a:solidFill>
                          <a:effectLst/>
                          <a:latin typeface="+mn-lt"/>
                          <a:ea typeface="+mn-ea"/>
                          <a:cs typeface="+mn-cs"/>
                        </a:rPr>
                        <a:t>Shugart</a:t>
                      </a:r>
                      <a:r>
                        <a:rPr kumimoji="0" lang="en-US" sz="900" b="0" kern="1200" dirty="0" smtClean="0">
                          <a:solidFill>
                            <a:schemeClr val="dk1"/>
                          </a:solidFill>
                          <a:effectLst/>
                          <a:latin typeface="+mn-lt"/>
                          <a:ea typeface="+mn-ea"/>
                          <a:cs typeface="+mn-cs"/>
                        </a:rPr>
                        <a:t> (1995) that allows incorporating the "degree" of power parties have to nominate candidates</a:t>
                      </a:r>
                      <a:r>
                        <a:rPr lang="en-US" sz="900" b="0" dirty="0" smtClean="0">
                          <a:effectLst/>
                        </a:rPr>
                        <a:t>  </a:t>
                      </a:r>
                      <a:r>
                        <a:rPr lang="en-US" sz="900" b="0" dirty="0">
                          <a:effectLst/>
                        </a:rPr>
                        <a:t>Based on the three component variables </a:t>
                      </a:r>
                      <a:r>
                        <a:rPr lang="en-US" sz="900" b="0" dirty="0" smtClean="0">
                          <a:effectLst/>
                        </a:rPr>
                        <a:t>below). </a:t>
                      </a:r>
                      <a:r>
                        <a:rPr lang="en-US" sz="900" b="0" dirty="0">
                          <a:effectLst/>
                        </a:rPr>
                        <a:t>(Source: Original Dataset)</a:t>
                      </a:r>
                      <a:endParaRPr lang="en-US" sz="900" b="0" dirty="0">
                        <a:effectLst/>
                        <a:latin typeface="Calibri"/>
                        <a:ea typeface="Calibri"/>
                        <a:cs typeface="Times New Roman"/>
                      </a:endParaRPr>
                    </a:p>
                  </a:txBody>
                  <a:tcPr marL="64966" marR="64966" marT="0" marB="0" anchor="ctr"/>
                </a:tc>
                <a:tc>
                  <a:txBody>
                    <a:bodyPr/>
                    <a:lstStyle/>
                    <a:p>
                      <a:pPr marL="0" marR="0" algn="ctr">
                        <a:spcBef>
                          <a:spcPts val="0"/>
                        </a:spcBef>
                        <a:spcAft>
                          <a:spcPts val="0"/>
                        </a:spcAft>
                      </a:pPr>
                      <a:r>
                        <a:rPr lang="en-US" sz="900" dirty="0">
                          <a:effectLst/>
                        </a:rPr>
                        <a:t>.515</a:t>
                      </a:r>
                      <a:endParaRPr lang="en-US" sz="1000" dirty="0">
                        <a:effectLst/>
                        <a:latin typeface="Calibri"/>
                        <a:ea typeface="Calibri"/>
                        <a:cs typeface="Times New Roman"/>
                      </a:endParaRPr>
                    </a:p>
                  </a:txBody>
                  <a:tcPr marL="64966" marR="64966" marT="0" marB="0" anchor="ctr"/>
                </a:tc>
                <a:tc>
                  <a:txBody>
                    <a:bodyPr/>
                    <a:lstStyle/>
                    <a:p>
                      <a:pPr marL="0" marR="0" algn="ctr">
                        <a:spcBef>
                          <a:spcPts val="0"/>
                        </a:spcBef>
                        <a:spcAft>
                          <a:spcPts val="0"/>
                        </a:spcAft>
                      </a:pPr>
                      <a:r>
                        <a:rPr lang="en-US" sz="900">
                          <a:effectLst/>
                        </a:rPr>
                        <a:t>Dummy</a:t>
                      </a:r>
                      <a:endParaRPr lang="en-US" sz="1000">
                        <a:effectLst/>
                        <a:latin typeface="Calibri"/>
                        <a:ea typeface="Calibri"/>
                        <a:cs typeface="Times New Roman"/>
                      </a:endParaRPr>
                    </a:p>
                  </a:txBody>
                  <a:tcPr marL="64966" marR="64966" marT="0" marB="0" anchor="ctr"/>
                </a:tc>
                <a:tc>
                  <a:txBody>
                    <a:bodyPr/>
                    <a:lstStyle/>
                    <a:p>
                      <a:pPr marL="0" marR="0" algn="ctr">
                        <a:spcBef>
                          <a:spcPts val="0"/>
                        </a:spcBef>
                        <a:spcAft>
                          <a:spcPts val="0"/>
                        </a:spcAft>
                      </a:pPr>
                      <a:r>
                        <a:rPr lang="en-US" sz="900">
                          <a:effectLst/>
                        </a:rPr>
                        <a:t>Positive</a:t>
                      </a:r>
                      <a:endParaRPr lang="en-US" sz="1000">
                        <a:effectLst/>
                        <a:latin typeface="Calibri"/>
                        <a:ea typeface="Calibri"/>
                        <a:cs typeface="Times New Roman"/>
                      </a:endParaRPr>
                    </a:p>
                  </a:txBody>
                  <a:tcPr marL="64966" marR="64966" marT="0" marB="0" anchor="ctr"/>
                </a:tc>
              </a:tr>
              <a:tr h="1066800">
                <a:tc>
                  <a:txBody>
                    <a:bodyPr/>
                    <a:lstStyle/>
                    <a:p>
                      <a:pPr marL="0" marR="0" algn="ctr">
                        <a:spcBef>
                          <a:spcPts val="0"/>
                        </a:spcBef>
                        <a:spcAft>
                          <a:spcPts val="0"/>
                        </a:spcAft>
                      </a:pPr>
                      <a:r>
                        <a:rPr lang="en-US" sz="900">
                          <a:effectLst/>
                        </a:rPr>
                        <a:t>Democratic Decentralization, Party Decentralization </a:t>
                      </a:r>
                      <a:endParaRPr lang="en-US" sz="1000">
                        <a:effectLst/>
                        <a:latin typeface="Calibri"/>
                        <a:ea typeface="Calibri"/>
                        <a:cs typeface="Times New Roman"/>
                      </a:endParaRPr>
                    </a:p>
                  </a:txBody>
                  <a:tcPr marL="64966" marR="64966" marT="0" marB="0" anchor="ctr"/>
                </a:tc>
                <a:tc>
                  <a:txBody>
                    <a:bodyPr/>
                    <a:lstStyle/>
                    <a:p>
                      <a:pPr marL="0" marR="0" algn="ctr">
                        <a:spcBef>
                          <a:spcPts val="0"/>
                        </a:spcBef>
                        <a:spcAft>
                          <a:spcPts val="0"/>
                        </a:spcAft>
                      </a:pPr>
                      <a:r>
                        <a:rPr lang="en-US" sz="900">
                          <a:effectLst/>
                        </a:rPr>
                        <a:t>Coded “1” when (1) there are municipal elections, and either (2) 75% or fewer of municipal council seats are held by national parties, or (3) national party leaders do not control party nomination in municipal elections.  Based on the three component variables below. (Source: Original Dataset)</a:t>
                      </a:r>
                      <a:endParaRPr lang="en-US" sz="1000">
                        <a:effectLst/>
                        <a:latin typeface="Calibri"/>
                        <a:ea typeface="Calibri"/>
                        <a:cs typeface="Times New Roman"/>
                      </a:endParaRPr>
                    </a:p>
                  </a:txBody>
                  <a:tcPr marL="64966" marR="64966" marT="0" marB="0" anchor="ctr"/>
                </a:tc>
                <a:tc>
                  <a:txBody>
                    <a:bodyPr/>
                    <a:lstStyle/>
                    <a:p>
                      <a:pPr marL="0" marR="0" algn="ctr">
                        <a:spcBef>
                          <a:spcPts val="0"/>
                        </a:spcBef>
                        <a:spcAft>
                          <a:spcPts val="0"/>
                        </a:spcAft>
                      </a:pPr>
                      <a:r>
                        <a:rPr lang="en-US" sz="900">
                          <a:effectLst/>
                        </a:rPr>
                        <a:t>.320</a:t>
                      </a:r>
                      <a:endParaRPr lang="en-US" sz="1000">
                        <a:effectLst/>
                        <a:latin typeface="Calibri"/>
                        <a:ea typeface="Calibri"/>
                        <a:cs typeface="Times New Roman"/>
                      </a:endParaRPr>
                    </a:p>
                  </a:txBody>
                  <a:tcPr marL="64966" marR="64966" marT="0" marB="0" anchor="ctr"/>
                </a:tc>
                <a:tc>
                  <a:txBody>
                    <a:bodyPr/>
                    <a:lstStyle/>
                    <a:p>
                      <a:pPr marL="0" marR="0" algn="ctr">
                        <a:spcBef>
                          <a:spcPts val="0"/>
                        </a:spcBef>
                        <a:spcAft>
                          <a:spcPts val="0"/>
                        </a:spcAft>
                      </a:pPr>
                      <a:r>
                        <a:rPr lang="en-US" sz="900">
                          <a:effectLst/>
                        </a:rPr>
                        <a:t>Dummy</a:t>
                      </a:r>
                      <a:endParaRPr lang="en-US" sz="1000">
                        <a:effectLst/>
                        <a:latin typeface="Calibri"/>
                        <a:ea typeface="Calibri"/>
                        <a:cs typeface="Times New Roman"/>
                      </a:endParaRPr>
                    </a:p>
                  </a:txBody>
                  <a:tcPr marL="64966" marR="64966" marT="0" marB="0" anchor="ctr"/>
                </a:tc>
                <a:tc>
                  <a:txBody>
                    <a:bodyPr/>
                    <a:lstStyle/>
                    <a:p>
                      <a:pPr marL="0" marR="0" algn="ctr">
                        <a:spcBef>
                          <a:spcPts val="0"/>
                        </a:spcBef>
                        <a:spcAft>
                          <a:spcPts val="0"/>
                        </a:spcAft>
                      </a:pPr>
                      <a:r>
                        <a:rPr lang="en-US" sz="900">
                          <a:effectLst/>
                        </a:rPr>
                        <a:t>Insignificant or Positive with a smaller sign than Democratic Decentralization, Party Centralization </a:t>
                      </a:r>
                      <a:endParaRPr lang="en-US" sz="1000">
                        <a:effectLst/>
                        <a:latin typeface="Calibri"/>
                        <a:ea typeface="Calibri"/>
                        <a:cs typeface="Times New Roman"/>
                      </a:endParaRPr>
                    </a:p>
                  </a:txBody>
                  <a:tcPr marL="64966" marR="64966" marT="0" marB="0" anchor="ctr"/>
                </a:tc>
              </a:tr>
              <a:tr h="533400">
                <a:tc>
                  <a:txBody>
                    <a:bodyPr/>
                    <a:lstStyle/>
                    <a:p>
                      <a:pPr marL="0" marR="0" algn="ctr">
                        <a:spcBef>
                          <a:spcPts val="0"/>
                        </a:spcBef>
                        <a:spcAft>
                          <a:spcPts val="0"/>
                        </a:spcAft>
                      </a:pPr>
                      <a:r>
                        <a:rPr lang="en-US" sz="900" dirty="0" smtClean="0">
                          <a:effectLst/>
                        </a:rPr>
                        <a:t>Competitive Municipal </a:t>
                      </a:r>
                      <a:r>
                        <a:rPr lang="en-US" sz="900" dirty="0">
                          <a:effectLst/>
                        </a:rPr>
                        <a:t>Elections</a:t>
                      </a:r>
                      <a:endParaRPr lang="en-US" sz="1000" dirty="0">
                        <a:effectLst/>
                        <a:latin typeface="Calibri"/>
                        <a:ea typeface="Calibri"/>
                        <a:cs typeface="Times New Roman"/>
                      </a:endParaRPr>
                    </a:p>
                  </a:txBody>
                  <a:tcPr marL="64966" marR="64966" marT="0" marB="0" anchor="ctr"/>
                </a:tc>
                <a:tc>
                  <a:txBody>
                    <a:bodyPr/>
                    <a:lstStyle/>
                    <a:p>
                      <a:pPr marL="0" marR="0" algn="ctr">
                        <a:spcBef>
                          <a:spcPts val="0"/>
                        </a:spcBef>
                        <a:spcAft>
                          <a:spcPts val="0"/>
                        </a:spcAft>
                      </a:pPr>
                      <a:r>
                        <a:rPr lang="en-US" sz="900">
                          <a:effectLst/>
                        </a:rPr>
                        <a:t>Coded “1” when competitive elections are held at the municipal level. (Source: Original Dataset)</a:t>
                      </a:r>
                      <a:endParaRPr lang="en-US" sz="1000">
                        <a:effectLst/>
                        <a:latin typeface="Calibri"/>
                        <a:ea typeface="Calibri"/>
                        <a:cs typeface="Times New Roman"/>
                      </a:endParaRPr>
                    </a:p>
                  </a:txBody>
                  <a:tcPr marL="64966" marR="64966" marT="0" marB="0" anchor="ctr"/>
                </a:tc>
                <a:tc>
                  <a:txBody>
                    <a:bodyPr/>
                    <a:lstStyle/>
                    <a:p>
                      <a:pPr marL="0" marR="0" algn="ctr">
                        <a:spcBef>
                          <a:spcPts val="0"/>
                        </a:spcBef>
                        <a:spcAft>
                          <a:spcPts val="0"/>
                        </a:spcAft>
                      </a:pPr>
                      <a:r>
                        <a:rPr lang="en-US" sz="900">
                          <a:effectLst/>
                        </a:rPr>
                        <a:t>.837</a:t>
                      </a:r>
                      <a:endParaRPr lang="en-US" sz="1000">
                        <a:effectLst/>
                        <a:latin typeface="Calibri"/>
                        <a:ea typeface="Calibri"/>
                        <a:cs typeface="Times New Roman"/>
                      </a:endParaRPr>
                    </a:p>
                  </a:txBody>
                  <a:tcPr marL="64966" marR="64966" marT="0" marB="0" anchor="ctr"/>
                </a:tc>
                <a:tc>
                  <a:txBody>
                    <a:bodyPr/>
                    <a:lstStyle/>
                    <a:p>
                      <a:pPr marL="0" marR="0" algn="ctr">
                        <a:spcBef>
                          <a:spcPts val="0"/>
                        </a:spcBef>
                        <a:spcAft>
                          <a:spcPts val="0"/>
                        </a:spcAft>
                      </a:pPr>
                      <a:r>
                        <a:rPr lang="en-US" sz="900">
                          <a:effectLst/>
                        </a:rPr>
                        <a:t>Dummy</a:t>
                      </a:r>
                      <a:endParaRPr lang="en-US" sz="1000">
                        <a:effectLst/>
                        <a:latin typeface="Calibri"/>
                        <a:ea typeface="Calibri"/>
                        <a:cs typeface="Times New Roman"/>
                      </a:endParaRPr>
                    </a:p>
                  </a:txBody>
                  <a:tcPr marL="64966" marR="64966" marT="0" marB="0" anchor="ctr"/>
                </a:tc>
                <a:tc>
                  <a:txBody>
                    <a:bodyPr/>
                    <a:lstStyle/>
                    <a:p>
                      <a:pPr marL="0" marR="0" algn="ctr">
                        <a:spcBef>
                          <a:spcPts val="0"/>
                        </a:spcBef>
                        <a:spcAft>
                          <a:spcPts val="0"/>
                        </a:spcAft>
                      </a:pPr>
                      <a:r>
                        <a:rPr lang="en-US" sz="900">
                          <a:effectLst/>
                        </a:rPr>
                        <a:t>Used to calculate the primary independent variables</a:t>
                      </a:r>
                      <a:endParaRPr lang="en-US" sz="1000">
                        <a:effectLst/>
                        <a:latin typeface="Calibri"/>
                        <a:ea typeface="Calibri"/>
                        <a:cs typeface="Times New Roman"/>
                      </a:endParaRPr>
                    </a:p>
                  </a:txBody>
                  <a:tcPr marL="64966" marR="64966" marT="0" marB="0" anchor="ctr"/>
                </a:tc>
              </a:tr>
              <a:tr h="711200">
                <a:tc>
                  <a:txBody>
                    <a:bodyPr/>
                    <a:lstStyle/>
                    <a:p>
                      <a:pPr marL="0" marR="0" algn="ctr">
                        <a:spcBef>
                          <a:spcPts val="0"/>
                        </a:spcBef>
                        <a:spcAft>
                          <a:spcPts val="0"/>
                        </a:spcAft>
                      </a:pPr>
                      <a:r>
                        <a:rPr lang="en-US" sz="900" dirty="0">
                          <a:effectLst/>
                        </a:rPr>
                        <a:t>Municipal </a:t>
                      </a:r>
                      <a:r>
                        <a:rPr lang="en-US" sz="900" dirty="0" smtClean="0">
                          <a:effectLst/>
                        </a:rPr>
                        <a:t>Presence of National Parties</a:t>
                      </a:r>
                      <a:endParaRPr lang="en-US" sz="1000" dirty="0">
                        <a:effectLst/>
                        <a:latin typeface="Calibri"/>
                        <a:ea typeface="Calibri"/>
                        <a:cs typeface="Times New Roman"/>
                      </a:endParaRPr>
                    </a:p>
                  </a:txBody>
                  <a:tcPr marL="64966" marR="64966" marT="0" marB="0" anchor="ctr"/>
                </a:tc>
                <a:tc>
                  <a:txBody>
                    <a:bodyPr/>
                    <a:lstStyle/>
                    <a:p>
                      <a:pPr marL="0" marR="0" algn="ctr">
                        <a:spcBef>
                          <a:spcPts val="0"/>
                        </a:spcBef>
                        <a:spcAft>
                          <a:spcPts val="0"/>
                        </a:spcAft>
                      </a:pPr>
                      <a:r>
                        <a:rPr lang="en-US" sz="900">
                          <a:effectLst/>
                        </a:rPr>
                        <a:t>When Municipal Elections indicates the presence of municipal elections, this variable is coded “0” to “4”, with higher numbers indicating that national parties win more local seats. (Source: Original Dataset)</a:t>
                      </a:r>
                      <a:endParaRPr lang="en-US" sz="1000">
                        <a:effectLst/>
                        <a:latin typeface="Calibri"/>
                        <a:ea typeface="Calibri"/>
                        <a:cs typeface="Times New Roman"/>
                      </a:endParaRPr>
                    </a:p>
                  </a:txBody>
                  <a:tcPr marL="64966" marR="64966" marT="0" marB="0" anchor="ctr"/>
                </a:tc>
                <a:tc>
                  <a:txBody>
                    <a:bodyPr/>
                    <a:lstStyle/>
                    <a:p>
                      <a:pPr marL="0" marR="0" algn="ctr">
                        <a:spcBef>
                          <a:spcPts val="0"/>
                        </a:spcBef>
                        <a:spcAft>
                          <a:spcPts val="0"/>
                        </a:spcAft>
                      </a:pPr>
                      <a:r>
                        <a:rPr lang="en-US" sz="900">
                          <a:effectLst/>
                        </a:rPr>
                        <a:t>2.62</a:t>
                      </a:r>
                      <a:endParaRPr lang="en-US" sz="1000">
                        <a:effectLst/>
                        <a:latin typeface="Calibri"/>
                        <a:ea typeface="Calibri"/>
                        <a:cs typeface="Times New Roman"/>
                      </a:endParaRPr>
                    </a:p>
                  </a:txBody>
                  <a:tcPr marL="64966" marR="64966" marT="0" marB="0" anchor="ctr"/>
                </a:tc>
                <a:tc>
                  <a:txBody>
                    <a:bodyPr/>
                    <a:lstStyle/>
                    <a:p>
                      <a:pPr marL="0" marR="0" algn="ctr">
                        <a:spcBef>
                          <a:spcPts val="0"/>
                        </a:spcBef>
                        <a:spcAft>
                          <a:spcPts val="0"/>
                        </a:spcAft>
                      </a:pPr>
                      <a:r>
                        <a:rPr lang="en-US" sz="900">
                          <a:effectLst/>
                        </a:rPr>
                        <a:t>0 to 4</a:t>
                      </a:r>
                      <a:endParaRPr lang="en-US" sz="1000">
                        <a:effectLst/>
                        <a:latin typeface="Calibri"/>
                        <a:ea typeface="Calibri"/>
                        <a:cs typeface="Times New Roman"/>
                      </a:endParaRPr>
                    </a:p>
                  </a:txBody>
                  <a:tcPr marL="64966" marR="64966" marT="0" marB="0" anchor="ctr"/>
                </a:tc>
                <a:tc>
                  <a:txBody>
                    <a:bodyPr/>
                    <a:lstStyle/>
                    <a:p>
                      <a:pPr marL="0" marR="0" algn="ctr">
                        <a:spcBef>
                          <a:spcPts val="0"/>
                        </a:spcBef>
                        <a:spcAft>
                          <a:spcPts val="0"/>
                        </a:spcAft>
                      </a:pPr>
                      <a:r>
                        <a:rPr lang="en-US" sz="900">
                          <a:effectLst/>
                        </a:rPr>
                        <a:t>Used to calculate the primary independent variables</a:t>
                      </a:r>
                      <a:endParaRPr lang="en-US" sz="1000">
                        <a:effectLst/>
                        <a:latin typeface="Calibri"/>
                        <a:ea typeface="Calibri"/>
                        <a:cs typeface="Times New Roman"/>
                      </a:endParaRPr>
                    </a:p>
                  </a:txBody>
                  <a:tcPr marL="64966" marR="64966" marT="0" marB="0" anchor="ctr"/>
                </a:tc>
              </a:tr>
              <a:tr h="1066800">
                <a:tc>
                  <a:txBody>
                    <a:bodyPr/>
                    <a:lstStyle/>
                    <a:p>
                      <a:pPr marL="0" marR="0" algn="ctr">
                        <a:spcBef>
                          <a:spcPts val="0"/>
                        </a:spcBef>
                        <a:spcAft>
                          <a:spcPts val="0"/>
                        </a:spcAft>
                      </a:pPr>
                      <a:r>
                        <a:rPr lang="en-US" sz="900">
                          <a:effectLst/>
                        </a:rPr>
                        <a:t>Municipal Party Decentralization</a:t>
                      </a:r>
                      <a:endParaRPr lang="en-US" sz="1000">
                        <a:effectLst/>
                        <a:latin typeface="Calibri"/>
                        <a:ea typeface="Calibri"/>
                        <a:cs typeface="Times New Roman"/>
                      </a:endParaRPr>
                    </a:p>
                  </a:txBody>
                  <a:tcPr marL="64966" marR="64966" marT="0" marB="0" anchor="ctr"/>
                </a:tc>
                <a:tc>
                  <a:txBody>
                    <a:bodyPr/>
                    <a:lstStyle/>
                    <a:p>
                      <a:pPr marL="0" marR="0" algn="ctr">
                        <a:spcBef>
                          <a:spcPts val="0"/>
                        </a:spcBef>
                        <a:spcAft>
                          <a:spcPts val="0"/>
                        </a:spcAft>
                      </a:pPr>
                      <a:r>
                        <a:rPr lang="en-US" sz="900">
                          <a:effectLst/>
                        </a:rPr>
                        <a:t>When Municipal Role of Parties indicates that national parties play a major role in municipal elections (i.e. is coded “3” or “4”), this variable is coded “0” to “2”, with higher numbers indicating that national parties have less control over nominating candidates for municipal elections. (Source: Original Dataset)</a:t>
                      </a:r>
                      <a:endParaRPr lang="en-US" sz="1000">
                        <a:effectLst/>
                        <a:latin typeface="Calibri"/>
                        <a:ea typeface="Calibri"/>
                        <a:cs typeface="Times New Roman"/>
                      </a:endParaRPr>
                    </a:p>
                  </a:txBody>
                  <a:tcPr marL="64966" marR="64966" marT="0" marB="0" anchor="ctr"/>
                </a:tc>
                <a:tc>
                  <a:txBody>
                    <a:bodyPr/>
                    <a:lstStyle/>
                    <a:p>
                      <a:pPr marL="0" marR="0" algn="ctr">
                        <a:spcBef>
                          <a:spcPts val="0"/>
                        </a:spcBef>
                        <a:spcAft>
                          <a:spcPts val="0"/>
                        </a:spcAft>
                      </a:pPr>
                      <a:r>
                        <a:rPr lang="en-US" sz="900">
                          <a:effectLst/>
                        </a:rPr>
                        <a:t>.303</a:t>
                      </a:r>
                      <a:endParaRPr lang="en-US" sz="1000">
                        <a:effectLst/>
                        <a:latin typeface="Calibri"/>
                        <a:ea typeface="Calibri"/>
                        <a:cs typeface="Times New Roman"/>
                      </a:endParaRPr>
                    </a:p>
                  </a:txBody>
                  <a:tcPr marL="64966" marR="64966" marT="0" marB="0" anchor="ctr"/>
                </a:tc>
                <a:tc>
                  <a:txBody>
                    <a:bodyPr/>
                    <a:lstStyle/>
                    <a:p>
                      <a:pPr marL="0" marR="0" algn="ctr">
                        <a:spcBef>
                          <a:spcPts val="0"/>
                        </a:spcBef>
                        <a:spcAft>
                          <a:spcPts val="0"/>
                        </a:spcAft>
                      </a:pPr>
                      <a:r>
                        <a:rPr lang="en-US" sz="900">
                          <a:effectLst/>
                        </a:rPr>
                        <a:t>0 to 2</a:t>
                      </a:r>
                      <a:endParaRPr lang="en-US" sz="1000">
                        <a:effectLst/>
                        <a:latin typeface="Calibri"/>
                        <a:ea typeface="Calibri"/>
                        <a:cs typeface="Times New Roman"/>
                      </a:endParaRPr>
                    </a:p>
                  </a:txBody>
                  <a:tcPr marL="64966" marR="64966" marT="0" marB="0" anchor="ctr"/>
                </a:tc>
                <a:tc>
                  <a:txBody>
                    <a:bodyPr/>
                    <a:lstStyle/>
                    <a:p>
                      <a:pPr marL="0" marR="0" algn="ctr">
                        <a:spcBef>
                          <a:spcPts val="0"/>
                        </a:spcBef>
                        <a:spcAft>
                          <a:spcPts val="0"/>
                        </a:spcAft>
                      </a:pPr>
                      <a:r>
                        <a:rPr lang="en-US" sz="900">
                          <a:effectLst/>
                        </a:rPr>
                        <a:t>Used to calculate the primary independent variables</a:t>
                      </a:r>
                      <a:endParaRPr lang="en-US" sz="1000">
                        <a:effectLst/>
                        <a:latin typeface="Calibri"/>
                        <a:ea typeface="Calibri"/>
                        <a:cs typeface="Times New Roman"/>
                      </a:endParaRPr>
                    </a:p>
                  </a:txBody>
                  <a:tcPr marL="64966" marR="64966" marT="0" marB="0" anchor="ctr"/>
                </a:tc>
              </a:tr>
              <a:tr h="355600">
                <a:tc>
                  <a:txBody>
                    <a:bodyPr/>
                    <a:lstStyle/>
                    <a:p>
                      <a:pPr marL="0" marR="0" algn="ctr">
                        <a:spcBef>
                          <a:spcPts val="0"/>
                        </a:spcBef>
                        <a:spcAft>
                          <a:spcPts val="0"/>
                        </a:spcAft>
                      </a:pPr>
                      <a:r>
                        <a:rPr lang="en-US" sz="900">
                          <a:effectLst/>
                        </a:rPr>
                        <a:t>Municipal Centrally Appointed Executive</a:t>
                      </a:r>
                      <a:endParaRPr lang="en-US" sz="1000">
                        <a:effectLst/>
                        <a:latin typeface="Calibri"/>
                        <a:ea typeface="Calibri"/>
                        <a:cs typeface="Times New Roman"/>
                      </a:endParaRPr>
                    </a:p>
                  </a:txBody>
                  <a:tcPr marL="64966" marR="64966" marT="0" marB="0" anchor="ctr"/>
                </a:tc>
                <a:tc>
                  <a:txBody>
                    <a:bodyPr/>
                    <a:lstStyle/>
                    <a:p>
                      <a:pPr marL="0" marR="0" algn="ctr">
                        <a:spcBef>
                          <a:spcPts val="0"/>
                        </a:spcBef>
                        <a:spcAft>
                          <a:spcPts val="0"/>
                        </a:spcAft>
                      </a:pPr>
                      <a:r>
                        <a:rPr lang="en-US" sz="900">
                          <a:effectLst/>
                        </a:rPr>
                        <a:t>Coded “1” when national government appoints municipal executive.</a:t>
                      </a:r>
                      <a:endParaRPr lang="en-US" sz="1000">
                        <a:effectLst/>
                        <a:latin typeface="Calibri"/>
                        <a:ea typeface="Calibri"/>
                        <a:cs typeface="Times New Roman"/>
                      </a:endParaRPr>
                    </a:p>
                  </a:txBody>
                  <a:tcPr marL="64966" marR="64966" marT="0" marB="0" anchor="ctr"/>
                </a:tc>
                <a:tc>
                  <a:txBody>
                    <a:bodyPr/>
                    <a:lstStyle/>
                    <a:p>
                      <a:pPr marL="0" marR="0" algn="ctr">
                        <a:spcBef>
                          <a:spcPts val="0"/>
                        </a:spcBef>
                        <a:spcAft>
                          <a:spcPts val="0"/>
                        </a:spcAft>
                      </a:pPr>
                      <a:r>
                        <a:rPr lang="en-US" sz="900">
                          <a:effectLst/>
                        </a:rPr>
                        <a:t>.051</a:t>
                      </a:r>
                      <a:endParaRPr lang="en-US" sz="1000">
                        <a:effectLst/>
                        <a:latin typeface="Calibri"/>
                        <a:ea typeface="Calibri"/>
                        <a:cs typeface="Times New Roman"/>
                      </a:endParaRPr>
                    </a:p>
                  </a:txBody>
                  <a:tcPr marL="64966" marR="64966" marT="0" marB="0" anchor="ctr"/>
                </a:tc>
                <a:tc>
                  <a:txBody>
                    <a:bodyPr/>
                    <a:lstStyle/>
                    <a:p>
                      <a:pPr marL="0" marR="0" algn="ctr">
                        <a:spcBef>
                          <a:spcPts val="0"/>
                        </a:spcBef>
                        <a:spcAft>
                          <a:spcPts val="0"/>
                        </a:spcAft>
                      </a:pPr>
                      <a:r>
                        <a:rPr lang="en-US" sz="900">
                          <a:effectLst/>
                        </a:rPr>
                        <a:t>Dummy</a:t>
                      </a:r>
                      <a:endParaRPr lang="en-US" sz="1000">
                        <a:effectLst/>
                        <a:latin typeface="Calibri"/>
                        <a:ea typeface="Calibri"/>
                        <a:cs typeface="Times New Roman"/>
                      </a:endParaRPr>
                    </a:p>
                  </a:txBody>
                  <a:tcPr marL="64966" marR="64966" marT="0" marB="0" anchor="ctr"/>
                </a:tc>
                <a:tc>
                  <a:txBody>
                    <a:bodyPr/>
                    <a:lstStyle/>
                    <a:p>
                      <a:pPr marL="0" marR="0" algn="ctr">
                        <a:spcBef>
                          <a:spcPts val="0"/>
                        </a:spcBef>
                        <a:spcAft>
                          <a:spcPts val="0"/>
                        </a:spcAft>
                      </a:pPr>
                      <a:r>
                        <a:rPr lang="en-US" sz="900">
                          <a:effectLst/>
                        </a:rPr>
                        <a:t>Negative</a:t>
                      </a:r>
                      <a:endParaRPr lang="en-US" sz="1000">
                        <a:effectLst/>
                        <a:latin typeface="Calibri"/>
                        <a:ea typeface="Calibri"/>
                        <a:cs typeface="Times New Roman"/>
                      </a:endParaRPr>
                    </a:p>
                  </a:txBody>
                  <a:tcPr marL="64966" marR="64966" marT="0" marB="0" anchor="ctr"/>
                </a:tc>
              </a:tr>
              <a:tr h="711200">
                <a:tc>
                  <a:txBody>
                    <a:bodyPr/>
                    <a:lstStyle/>
                    <a:p>
                      <a:pPr marL="0" marR="0" algn="ctr">
                        <a:spcBef>
                          <a:spcPts val="0"/>
                        </a:spcBef>
                        <a:spcAft>
                          <a:spcPts val="0"/>
                        </a:spcAft>
                      </a:pPr>
                      <a:r>
                        <a:rPr lang="en-US" sz="900">
                          <a:effectLst/>
                        </a:rPr>
                        <a:t>Municipal Directly Elected Executive </a:t>
                      </a:r>
                      <a:endParaRPr lang="en-US" sz="1000">
                        <a:effectLst/>
                        <a:latin typeface="Calibri"/>
                        <a:ea typeface="Calibri"/>
                        <a:cs typeface="Times New Roman"/>
                      </a:endParaRPr>
                    </a:p>
                  </a:txBody>
                  <a:tcPr marL="64966" marR="64966" marT="0" marB="0" anchor="ctr"/>
                </a:tc>
                <a:tc>
                  <a:txBody>
                    <a:bodyPr/>
                    <a:lstStyle/>
                    <a:p>
                      <a:pPr marL="0" marR="0" algn="ctr">
                        <a:spcBef>
                          <a:spcPts val="0"/>
                        </a:spcBef>
                        <a:spcAft>
                          <a:spcPts val="0"/>
                        </a:spcAft>
                      </a:pPr>
                      <a:r>
                        <a:rPr lang="en-US" sz="900" dirty="0">
                          <a:effectLst/>
                        </a:rPr>
                        <a:t>Coded “1” when (1) there are municipal elections, and (2) the municipal mayor or other executive is directly elected and cannot be removed by the municipal council. (Source: Original Dataset)</a:t>
                      </a:r>
                      <a:endParaRPr lang="en-US" sz="1000" dirty="0">
                        <a:effectLst/>
                        <a:latin typeface="Calibri"/>
                        <a:ea typeface="Calibri"/>
                        <a:cs typeface="Times New Roman"/>
                      </a:endParaRPr>
                    </a:p>
                  </a:txBody>
                  <a:tcPr marL="64966" marR="64966" marT="0" marB="0" anchor="ctr"/>
                </a:tc>
                <a:tc>
                  <a:txBody>
                    <a:bodyPr/>
                    <a:lstStyle/>
                    <a:p>
                      <a:pPr marL="0" marR="0" algn="ctr">
                        <a:spcBef>
                          <a:spcPts val="0"/>
                        </a:spcBef>
                        <a:spcAft>
                          <a:spcPts val="0"/>
                        </a:spcAft>
                      </a:pPr>
                      <a:r>
                        <a:rPr lang="en-US" sz="900">
                          <a:effectLst/>
                        </a:rPr>
                        <a:t>.309</a:t>
                      </a:r>
                      <a:endParaRPr lang="en-US" sz="1000">
                        <a:effectLst/>
                        <a:latin typeface="Calibri"/>
                        <a:ea typeface="Calibri"/>
                        <a:cs typeface="Times New Roman"/>
                      </a:endParaRPr>
                    </a:p>
                  </a:txBody>
                  <a:tcPr marL="64966" marR="64966" marT="0" marB="0" anchor="ctr"/>
                </a:tc>
                <a:tc>
                  <a:txBody>
                    <a:bodyPr/>
                    <a:lstStyle/>
                    <a:p>
                      <a:pPr marL="0" marR="0" algn="ctr">
                        <a:spcBef>
                          <a:spcPts val="0"/>
                        </a:spcBef>
                        <a:spcAft>
                          <a:spcPts val="0"/>
                        </a:spcAft>
                      </a:pPr>
                      <a:r>
                        <a:rPr lang="en-US" sz="900">
                          <a:effectLst/>
                        </a:rPr>
                        <a:t>Dummy</a:t>
                      </a:r>
                      <a:endParaRPr lang="en-US" sz="1000">
                        <a:effectLst/>
                        <a:latin typeface="Calibri"/>
                        <a:ea typeface="Calibri"/>
                        <a:cs typeface="Times New Roman"/>
                      </a:endParaRPr>
                    </a:p>
                  </a:txBody>
                  <a:tcPr marL="64966" marR="64966" marT="0" marB="0" anchor="ctr"/>
                </a:tc>
                <a:tc>
                  <a:txBody>
                    <a:bodyPr/>
                    <a:lstStyle/>
                    <a:p>
                      <a:pPr marL="0" marR="0" algn="ctr">
                        <a:spcBef>
                          <a:spcPts val="0"/>
                        </a:spcBef>
                        <a:spcAft>
                          <a:spcPts val="0"/>
                        </a:spcAft>
                      </a:pPr>
                      <a:r>
                        <a:rPr lang="en-US" sz="900" dirty="0">
                          <a:effectLst/>
                        </a:rPr>
                        <a:t> </a:t>
                      </a:r>
                      <a:endParaRPr lang="en-US" sz="1000" dirty="0">
                        <a:effectLst/>
                      </a:endParaRPr>
                    </a:p>
                    <a:p>
                      <a:pPr marL="0" marR="0" algn="ctr">
                        <a:spcBef>
                          <a:spcPts val="0"/>
                        </a:spcBef>
                        <a:spcAft>
                          <a:spcPts val="0"/>
                        </a:spcAft>
                      </a:pPr>
                      <a:r>
                        <a:rPr lang="en-US" sz="900" dirty="0">
                          <a:effectLst/>
                        </a:rPr>
                        <a:t>Uncertain</a:t>
                      </a:r>
                      <a:endParaRPr lang="en-US" sz="1000" dirty="0">
                        <a:effectLst/>
                      </a:endParaRPr>
                    </a:p>
                    <a:p>
                      <a:pPr marL="0" marR="0" algn="ctr">
                        <a:spcBef>
                          <a:spcPts val="0"/>
                        </a:spcBef>
                        <a:spcAft>
                          <a:spcPts val="0"/>
                        </a:spcAft>
                      </a:pPr>
                      <a:r>
                        <a:rPr lang="en-US" sz="900" dirty="0">
                          <a:effectLst/>
                        </a:rPr>
                        <a:t>(Positive?)</a:t>
                      </a:r>
                      <a:endParaRPr lang="en-US" sz="1000" dirty="0">
                        <a:effectLst/>
                      </a:endParaRPr>
                    </a:p>
                    <a:p>
                      <a:pPr marL="0" marR="0" algn="ctr">
                        <a:spcBef>
                          <a:spcPts val="0"/>
                        </a:spcBef>
                        <a:spcAft>
                          <a:spcPts val="0"/>
                        </a:spcAft>
                      </a:pPr>
                      <a:r>
                        <a:rPr lang="en-US" sz="900" dirty="0">
                          <a:effectLst/>
                        </a:rPr>
                        <a:t> </a:t>
                      </a:r>
                      <a:endParaRPr lang="en-US" sz="1000" dirty="0">
                        <a:effectLst/>
                        <a:latin typeface="Calibri"/>
                        <a:ea typeface="Calibri"/>
                        <a:cs typeface="Times New Roman"/>
                      </a:endParaRPr>
                    </a:p>
                  </a:txBody>
                  <a:tcPr marL="64966" marR="64966" marT="0" marB="0" anchor="ctr"/>
                </a:tc>
              </a:tr>
            </a:tbl>
          </a:graphicData>
        </a:graphic>
      </p:graphicFrame>
      <p:sp>
        <p:nvSpPr>
          <p:cNvPr id="3" name="Title 2"/>
          <p:cNvSpPr>
            <a:spLocks noGrp="1"/>
          </p:cNvSpPr>
          <p:nvPr>
            <p:ph type="title"/>
          </p:nvPr>
        </p:nvSpPr>
        <p:spPr>
          <a:xfrm flipV="1">
            <a:off x="457200" y="228600"/>
            <a:ext cx="8229600" cy="46038"/>
          </a:xfrm>
        </p:spPr>
        <p:txBody>
          <a:bodyPr>
            <a:normAutofit fontScale="90000"/>
          </a:bodyPr>
          <a:lstStyle/>
          <a:p>
            <a:endParaRPr lang="en-US" dirty="0"/>
          </a:p>
        </p:txBody>
      </p:sp>
      <p:sp>
        <p:nvSpPr>
          <p:cNvPr id="5" name="Rectangle 1"/>
          <p:cNvSpPr>
            <a:spLocks noChangeArrowheads="1"/>
          </p:cNvSpPr>
          <p:nvPr/>
        </p:nvSpPr>
        <p:spPr bwMode="auto">
          <a:xfrm>
            <a:off x="609600" y="79533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0535226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73522231"/>
              </p:ext>
            </p:extLst>
          </p:nvPr>
        </p:nvGraphicFramePr>
        <p:xfrm>
          <a:off x="381000" y="381000"/>
          <a:ext cx="8696325" cy="6457462"/>
        </p:xfrm>
        <a:graphic>
          <a:graphicData uri="http://schemas.openxmlformats.org/drawingml/2006/table">
            <a:tbl>
              <a:tblPr firstRow="1" firstCol="1" lastRow="1" lastCol="1" bandRow="1" bandCol="1">
                <a:tableStyleId>{5C22544A-7EE6-4342-B048-85BDC9FD1C3A}</a:tableStyleId>
              </a:tblPr>
              <a:tblGrid>
                <a:gridCol w="1726237"/>
                <a:gridCol w="4038743"/>
                <a:gridCol w="586269"/>
                <a:gridCol w="651410"/>
                <a:gridCol w="1693666"/>
              </a:tblGrid>
              <a:tr h="774895">
                <a:tc>
                  <a:txBody>
                    <a:bodyPr/>
                    <a:lstStyle/>
                    <a:p>
                      <a:pPr marL="0" marR="0" algn="ctr">
                        <a:spcBef>
                          <a:spcPts val="0"/>
                        </a:spcBef>
                        <a:spcAft>
                          <a:spcPts val="0"/>
                        </a:spcAft>
                      </a:pPr>
                      <a:r>
                        <a:rPr lang="en-US" sz="950" dirty="0">
                          <a:effectLst/>
                        </a:rPr>
                        <a:t>Municipal Plurality </a:t>
                      </a:r>
                      <a:endParaRPr lang="en-US" sz="1100" dirty="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Coded “1” when (1) there are municipal elections, and (2) a plurality system is used to elect the municipal assembly. (Source: Original Dataset)</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.257</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Dummy</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Uncertain (Negative?)</a:t>
                      </a:r>
                      <a:endParaRPr lang="en-US" sz="1100">
                        <a:effectLst/>
                        <a:latin typeface="Calibri"/>
                        <a:ea typeface="Calibri"/>
                        <a:cs typeface="Times New Roman"/>
                      </a:endParaRPr>
                    </a:p>
                  </a:txBody>
                  <a:tcPr marL="68580" marR="68580" marT="0" marB="0" anchor="ctr"/>
                </a:tc>
              </a:tr>
              <a:tr h="516597">
                <a:tc>
                  <a:txBody>
                    <a:bodyPr/>
                    <a:lstStyle/>
                    <a:p>
                      <a:pPr marL="0" marR="0" algn="ctr">
                        <a:spcBef>
                          <a:spcPts val="0"/>
                        </a:spcBef>
                        <a:spcAft>
                          <a:spcPts val="0"/>
                        </a:spcAft>
                      </a:pPr>
                      <a:r>
                        <a:rPr lang="en-US" sz="950">
                          <a:effectLst/>
                        </a:rPr>
                        <a:t>Regional Elections</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Coded “1” when competitive elections are held at the regional level (Source: Original Dataset)</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.456</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Dummy</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Uncertain</a:t>
                      </a:r>
                      <a:endParaRPr lang="en-US" sz="1100">
                        <a:effectLst/>
                      </a:endParaRPr>
                    </a:p>
                    <a:p>
                      <a:pPr marL="0" marR="0" algn="ctr">
                        <a:spcBef>
                          <a:spcPts val="0"/>
                        </a:spcBef>
                        <a:spcAft>
                          <a:spcPts val="0"/>
                        </a:spcAft>
                      </a:pPr>
                      <a:r>
                        <a:rPr lang="en-US" sz="950">
                          <a:effectLst/>
                        </a:rPr>
                        <a:t>(Positive?)</a:t>
                      </a:r>
                      <a:endParaRPr lang="en-US" sz="1100">
                        <a:effectLst/>
                        <a:latin typeface="Calibri"/>
                        <a:ea typeface="Calibri"/>
                        <a:cs typeface="Times New Roman"/>
                      </a:endParaRPr>
                    </a:p>
                  </a:txBody>
                  <a:tcPr marL="68580" marR="68580" marT="0" marB="0" anchor="ctr"/>
                </a:tc>
              </a:tr>
              <a:tr h="516597">
                <a:tc>
                  <a:txBody>
                    <a:bodyPr/>
                    <a:lstStyle/>
                    <a:p>
                      <a:pPr marL="0" marR="0" algn="ctr">
                        <a:spcBef>
                          <a:spcPts val="0"/>
                        </a:spcBef>
                        <a:spcAft>
                          <a:spcPts val="0"/>
                        </a:spcAft>
                      </a:pPr>
                      <a:r>
                        <a:rPr lang="en-US" sz="950" dirty="0">
                          <a:effectLst/>
                        </a:rPr>
                        <a:t>Programmatic </a:t>
                      </a:r>
                      <a:r>
                        <a:rPr lang="en-US" sz="950" dirty="0" smtClean="0">
                          <a:effectLst/>
                        </a:rPr>
                        <a:t>vs. </a:t>
                      </a:r>
                      <a:r>
                        <a:rPr lang="en-US" sz="950" dirty="0" err="1" smtClean="0">
                          <a:effectLst/>
                        </a:rPr>
                        <a:t>Clientelistic</a:t>
                      </a:r>
                      <a:r>
                        <a:rPr lang="en-US" sz="950" dirty="0" smtClean="0">
                          <a:effectLst/>
                        </a:rPr>
                        <a:t> Parties </a:t>
                      </a:r>
                      <a:endParaRPr lang="en-US" sz="1100" dirty="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dirty="0">
                          <a:effectLst/>
                        </a:rPr>
                        <a:t>Party linkage sources, coded from pure </a:t>
                      </a:r>
                      <a:r>
                        <a:rPr lang="en-US" sz="950" dirty="0" err="1">
                          <a:effectLst/>
                        </a:rPr>
                        <a:t>clientelistic</a:t>
                      </a:r>
                      <a:r>
                        <a:rPr lang="en-US" sz="950" dirty="0">
                          <a:effectLst/>
                        </a:rPr>
                        <a:t> (0) to pure programmatic (4). (Source: V-Dem)</a:t>
                      </a:r>
                      <a:endParaRPr lang="en-US" sz="1100" dirty="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2.31</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0 to 4</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Positive</a:t>
                      </a:r>
                      <a:endParaRPr lang="en-US" sz="1100">
                        <a:effectLst/>
                        <a:latin typeface="Calibri"/>
                        <a:ea typeface="Calibri"/>
                        <a:cs typeface="Times New Roman"/>
                      </a:endParaRPr>
                    </a:p>
                  </a:txBody>
                  <a:tcPr marL="68580" marR="68580" marT="0" marB="0" anchor="ctr"/>
                </a:tc>
              </a:tr>
              <a:tr h="516597">
                <a:tc>
                  <a:txBody>
                    <a:bodyPr/>
                    <a:lstStyle/>
                    <a:p>
                      <a:pPr marL="0" marR="0" algn="ctr">
                        <a:spcBef>
                          <a:spcPts val="0"/>
                        </a:spcBef>
                        <a:spcAft>
                          <a:spcPts val="0"/>
                        </a:spcAft>
                      </a:pPr>
                      <a:r>
                        <a:rPr lang="en-US" sz="950" dirty="0">
                          <a:effectLst/>
                        </a:rPr>
                        <a:t>Polity </a:t>
                      </a:r>
                      <a:r>
                        <a:rPr lang="en-US" sz="950" dirty="0" smtClean="0">
                          <a:effectLst/>
                        </a:rPr>
                        <a:t>: from  </a:t>
                      </a:r>
                      <a:r>
                        <a:rPr lang="en-US" sz="900" dirty="0" smtClean="0">
                          <a:effectLst/>
                        </a:rPr>
                        <a:t>authoritarian to pure democratic</a:t>
                      </a:r>
                      <a:endParaRPr lang="en-US" sz="900" dirty="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dirty="0">
                          <a:effectLst/>
                        </a:rPr>
                        <a:t>Level of democracy, coded from pure authoritarian (-10) to pure democratic (10). (Source: Polity IV)</a:t>
                      </a:r>
                      <a:endParaRPr lang="en-US" sz="1100" dirty="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5.23</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-9 to 10</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Positive</a:t>
                      </a:r>
                      <a:endParaRPr lang="en-US" sz="1100">
                        <a:effectLst/>
                        <a:latin typeface="Calibri"/>
                        <a:ea typeface="Calibri"/>
                        <a:cs typeface="Times New Roman"/>
                      </a:endParaRPr>
                    </a:p>
                  </a:txBody>
                  <a:tcPr marL="68580" marR="68580" marT="0" marB="0" anchor="ctr"/>
                </a:tc>
              </a:tr>
              <a:tr h="516597">
                <a:tc>
                  <a:txBody>
                    <a:bodyPr/>
                    <a:lstStyle/>
                    <a:p>
                      <a:pPr marL="0" marR="0" algn="ctr">
                        <a:spcBef>
                          <a:spcPts val="0"/>
                        </a:spcBef>
                        <a:spcAft>
                          <a:spcPts val="0"/>
                        </a:spcAft>
                      </a:pPr>
                      <a:r>
                        <a:rPr lang="en-US" sz="950">
                          <a:effectLst/>
                        </a:rPr>
                        <a:t>Subnational Taxation Power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Coded “1” when regional governments have the power to raise taxes. (Source: Variations in Federalism)</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.398</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Dummy</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Positive</a:t>
                      </a:r>
                      <a:endParaRPr lang="en-US" sz="1100">
                        <a:effectLst/>
                        <a:latin typeface="Calibri"/>
                        <a:ea typeface="Calibri"/>
                        <a:cs typeface="Times New Roman"/>
                      </a:endParaRPr>
                    </a:p>
                  </a:txBody>
                  <a:tcPr marL="68580" marR="68580" marT="0" marB="0" anchor="ctr"/>
                </a:tc>
              </a:tr>
              <a:tr h="516597">
                <a:tc>
                  <a:txBody>
                    <a:bodyPr/>
                    <a:lstStyle/>
                    <a:p>
                      <a:pPr marL="0" marR="0" algn="ctr">
                        <a:spcBef>
                          <a:spcPts val="0"/>
                        </a:spcBef>
                        <a:spcAft>
                          <a:spcPts val="0"/>
                        </a:spcAft>
                      </a:pPr>
                      <a:r>
                        <a:rPr lang="en-US" sz="950" dirty="0">
                          <a:effectLst/>
                        </a:rPr>
                        <a:t>Subnational </a:t>
                      </a:r>
                      <a:r>
                        <a:rPr lang="en-US" sz="950" dirty="0" smtClean="0">
                          <a:effectLst/>
                        </a:rPr>
                        <a:t>Spending Power </a:t>
                      </a:r>
                      <a:endParaRPr lang="en-US" sz="1100" dirty="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dirty="0">
                          <a:effectLst/>
                        </a:rPr>
                        <a:t>Coded “1” when regional governments have authority in </a:t>
                      </a:r>
                      <a:r>
                        <a:rPr lang="en-US" sz="950" dirty="0" smtClean="0">
                          <a:effectLst/>
                        </a:rPr>
                        <a:t>spending </a:t>
                      </a:r>
                      <a:r>
                        <a:rPr lang="en-US" sz="950" dirty="0">
                          <a:effectLst/>
                        </a:rPr>
                        <a:t>policy. (Source: Variations in Federalism)</a:t>
                      </a:r>
                      <a:endParaRPr lang="en-US" sz="1100" dirty="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.378</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Dummy</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Positive</a:t>
                      </a:r>
                      <a:endParaRPr lang="en-US" sz="1100">
                        <a:effectLst/>
                        <a:latin typeface="Calibri"/>
                        <a:ea typeface="Calibri"/>
                        <a:cs typeface="Times New Roman"/>
                      </a:endParaRPr>
                    </a:p>
                  </a:txBody>
                  <a:tcPr marL="68580" marR="68580" marT="0" marB="0" anchor="ctr"/>
                </a:tc>
              </a:tr>
              <a:tr h="516597">
                <a:tc>
                  <a:txBody>
                    <a:bodyPr/>
                    <a:lstStyle/>
                    <a:p>
                      <a:pPr marL="0" marR="0" algn="ctr">
                        <a:spcBef>
                          <a:spcPts val="0"/>
                        </a:spcBef>
                        <a:spcAft>
                          <a:spcPts val="0"/>
                        </a:spcAft>
                      </a:pPr>
                      <a:r>
                        <a:rPr lang="en-US" sz="950">
                          <a:effectLst/>
                        </a:rPr>
                        <a:t>Fertility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Lagged average births per woman</a:t>
                      </a:r>
                      <a:endParaRPr lang="en-US" sz="1100">
                        <a:effectLst/>
                      </a:endParaRPr>
                    </a:p>
                    <a:p>
                      <a:pPr marL="0" marR="0" algn="ctr">
                        <a:spcBef>
                          <a:spcPts val="0"/>
                        </a:spcBef>
                        <a:spcAft>
                          <a:spcPts val="0"/>
                        </a:spcAft>
                      </a:pPr>
                      <a:r>
                        <a:rPr lang="en-US" sz="950">
                          <a:effectLst/>
                        </a:rPr>
                        <a:t>(Source: World Bank)</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3.15</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1.08 to</a:t>
                      </a:r>
                      <a:endParaRPr lang="en-US" sz="1100">
                        <a:effectLst/>
                      </a:endParaRPr>
                    </a:p>
                    <a:p>
                      <a:pPr marL="0" marR="0" algn="ctr">
                        <a:spcBef>
                          <a:spcPts val="0"/>
                        </a:spcBef>
                        <a:spcAft>
                          <a:spcPts val="0"/>
                        </a:spcAft>
                      </a:pPr>
                      <a:r>
                        <a:rPr lang="en-US" sz="950">
                          <a:effectLst/>
                        </a:rPr>
                        <a:t>7.79</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Negative</a:t>
                      </a:r>
                      <a:endParaRPr lang="en-US" sz="1100">
                        <a:effectLst/>
                        <a:latin typeface="Calibri"/>
                        <a:ea typeface="Calibri"/>
                        <a:cs typeface="Times New Roman"/>
                      </a:endParaRPr>
                    </a:p>
                  </a:txBody>
                  <a:tcPr marL="68580" marR="68580" marT="0" marB="0" anchor="ctr"/>
                </a:tc>
              </a:tr>
              <a:tr h="516597">
                <a:tc>
                  <a:txBody>
                    <a:bodyPr/>
                    <a:lstStyle/>
                    <a:p>
                      <a:pPr marL="0" marR="0" algn="ctr">
                        <a:spcBef>
                          <a:spcPts val="0"/>
                        </a:spcBef>
                        <a:spcAft>
                          <a:spcPts val="0"/>
                        </a:spcAft>
                      </a:pPr>
                      <a:r>
                        <a:rPr lang="en-US" sz="950">
                          <a:effectLst/>
                        </a:rPr>
                        <a:t>Logged GDP per capita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Lagged Logged GDP per capita ppp</a:t>
                      </a:r>
                      <a:endParaRPr lang="en-US" sz="1100">
                        <a:effectLst/>
                      </a:endParaRPr>
                    </a:p>
                    <a:p>
                      <a:pPr marL="0" marR="0" algn="ctr">
                        <a:spcBef>
                          <a:spcPts val="0"/>
                        </a:spcBef>
                        <a:spcAft>
                          <a:spcPts val="0"/>
                        </a:spcAft>
                      </a:pPr>
                      <a:r>
                        <a:rPr lang="en-US" sz="950">
                          <a:effectLst/>
                        </a:rPr>
                        <a:t>(Source: World Bank)</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8.91</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5.91 to 11.13</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Positive</a:t>
                      </a:r>
                      <a:endParaRPr lang="en-US" sz="1100">
                        <a:effectLst/>
                        <a:latin typeface="Calibri"/>
                        <a:ea typeface="Calibri"/>
                        <a:cs typeface="Times New Roman"/>
                      </a:endParaRPr>
                    </a:p>
                  </a:txBody>
                  <a:tcPr marL="68580" marR="68580" marT="0" marB="0" anchor="ctr"/>
                </a:tc>
              </a:tr>
              <a:tr h="516597">
                <a:tc>
                  <a:txBody>
                    <a:bodyPr/>
                    <a:lstStyle/>
                    <a:p>
                      <a:pPr marL="0" marR="0" algn="ctr">
                        <a:spcBef>
                          <a:spcPts val="0"/>
                        </a:spcBef>
                        <a:spcAft>
                          <a:spcPts val="0"/>
                        </a:spcAft>
                      </a:pPr>
                      <a:r>
                        <a:rPr lang="en-US" sz="950">
                          <a:effectLst/>
                        </a:rPr>
                        <a:t>Logged Population Density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Lagged logged people per square kilometer</a:t>
                      </a:r>
                      <a:endParaRPr lang="en-US" sz="1100">
                        <a:effectLst/>
                      </a:endParaRPr>
                    </a:p>
                    <a:p>
                      <a:pPr marL="0" marR="0" algn="ctr">
                        <a:spcBef>
                          <a:spcPts val="0"/>
                        </a:spcBef>
                        <a:spcAft>
                          <a:spcPts val="0"/>
                        </a:spcAft>
                      </a:pPr>
                      <a:r>
                        <a:rPr lang="en-US" sz="950">
                          <a:effectLst/>
                        </a:rPr>
                        <a:t>(Source: World Bank)</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3.97</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.356 to 8.80</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Positive</a:t>
                      </a:r>
                      <a:endParaRPr lang="en-US" sz="1100">
                        <a:effectLst/>
                        <a:latin typeface="Calibri"/>
                        <a:ea typeface="Calibri"/>
                        <a:cs typeface="Times New Roman"/>
                      </a:endParaRPr>
                    </a:p>
                  </a:txBody>
                  <a:tcPr marL="68580" marR="68580" marT="0" marB="0" anchor="ctr"/>
                </a:tc>
              </a:tr>
              <a:tr h="1549791">
                <a:tc>
                  <a:txBody>
                    <a:bodyPr/>
                    <a:lstStyle/>
                    <a:p>
                      <a:pPr marL="0" marR="0" algn="ctr">
                        <a:spcBef>
                          <a:spcPts val="0"/>
                        </a:spcBef>
                        <a:spcAft>
                          <a:spcPts val="0"/>
                        </a:spcAft>
                      </a:pPr>
                      <a:r>
                        <a:rPr lang="en-US" sz="950" dirty="0" smtClean="0">
                          <a:effectLst/>
                        </a:rPr>
                        <a:t>National Legislative </a:t>
                      </a:r>
                      <a:r>
                        <a:rPr lang="en-US" sz="950" dirty="0">
                          <a:effectLst/>
                        </a:rPr>
                        <a:t>Electoral Competitiveness (Lagged)</a:t>
                      </a:r>
                      <a:endParaRPr lang="en-US" sz="1100" dirty="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Lagged Legislative Index of Electoral Competitiveness (Source: Database of Political Institutions)</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N/A</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a:effectLst/>
                        </a:rPr>
                        <a:t>1 to 7</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50" dirty="0">
                          <a:effectLst/>
                        </a:rPr>
                        <a:t>Used to restrict dataset to countries with multiple parties in the national legislature (scoring 6 or 7)</a:t>
                      </a:r>
                      <a:endParaRPr lang="en-US" sz="1100" dirty="0">
                        <a:effectLst/>
                        <a:latin typeface="Calibri"/>
                        <a:ea typeface="Calibri"/>
                        <a:cs typeface="Times New Roman"/>
                      </a:endParaRPr>
                    </a:p>
                  </a:txBody>
                  <a:tcPr marL="68580" marR="68580" marT="0" marB="0" anchor="ctr"/>
                </a:tc>
              </a:tr>
            </a:tbl>
          </a:graphicData>
        </a:graphic>
      </p:graphicFrame>
      <p:sp>
        <p:nvSpPr>
          <p:cNvPr id="3" name="Title 2"/>
          <p:cNvSpPr>
            <a:spLocks noGrp="1"/>
          </p:cNvSpPr>
          <p:nvPr>
            <p:ph type="title"/>
          </p:nvPr>
        </p:nvSpPr>
        <p:spPr>
          <a:xfrm>
            <a:off x="457200" y="274638"/>
            <a:ext cx="8229600" cy="45719"/>
          </a:xfrm>
        </p:spPr>
        <p:txBody>
          <a:bodyPr>
            <a:normAutofit fontScale="90000"/>
          </a:bodyPr>
          <a:lstStyle/>
          <a:p>
            <a:endParaRPr lang="en-US" dirty="0"/>
          </a:p>
        </p:txBody>
      </p:sp>
    </p:spTree>
    <p:extLst>
      <p:ext uri="{BB962C8B-B14F-4D97-AF65-F5344CB8AC3E}">
        <p14:creationId xmlns:p14="http://schemas.microsoft.com/office/powerpoint/2010/main" val="5698540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305800" cy="5148072"/>
          </a:xfrm>
        </p:spPr>
        <p:txBody>
          <a:bodyPr>
            <a:normAutofit fontScale="85000" lnSpcReduction="20000"/>
          </a:bodyPr>
          <a:lstStyle/>
          <a:p>
            <a:r>
              <a:rPr lang="en-US" sz="2300" dirty="0"/>
              <a:t>If our theory is correct, we would expect the coefficient for </a:t>
            </a:r>
            <a:r>
              <a:rPr lang="en-US" sz="2300" i="1" dirty="0"/>
              <a:t>Democratic Decentralization, Party Centralization </a:t>
            </a:r>
            <a:r>
              <a:rPr lang="en-US" sz="2300" dirty="0"/>
              <a:t>to be statistically significant and associated with better </a:t>
            </a:r>
            <a:r>
              <a:rPr lang="en-US" sz="2300" dirty="0" smtClean="0"/>
              <a:t>governance…</a:t>
            </a:r>
            <a:r>
              <a:rPr lang="en-US" sz="2300" dirty="0"/>
              <a:t> </a:t>
            </a:r>
            <a:r>
              <a:rPr lang="en-US" sz="2300" dirty="0" smtClean="0"/>
              <a:t>it produces </a:t>
            </a:r>
            <a:r>
              <a:rPr lang="en-US" sz="2300" dirty="0"/>
              <a:t>better outcomes than the residual category of no local elections</a:t>
            </a:r>
            <a:r>
              <a:rPr lang="en-US" sz="2300" dirty="0" smtClean="0"/>
              <a:t>  </a:t>
            </a:r>
          </a:p>
          <a:p>
            <a:endParaRPr lang="en-US" sz="2300" dirty="0" smtClean="0"/>
          </a:p>
          <a:p>
            <a:r>
              <a:rPr lang="en-US" sz="2300" dirty="0" smtClean="0"/>
              <a:t>We </a:t>
            </a:r>
            <a:r>
              <a:rPr lang="en-US" sz="2300" dirty="0"/>
              <a:t>would also expect the coefficient for </a:t>
            </a:r>
            <a:r>
              <a:rPr lang="en-US" sz="2300" i="1" dirty="0"/>
              <a:t>Democratic Decentralization, Party Decentralization </a:t>
            </a:r>
            <a:r>
              <a:rPr lang="en-US" sz="2300" dirty="0"/>
              <a:t>to be associated with better governance, but to be either smaller or statistically insignificant.  </a:t>
            </a:r>
            <a:endParaRPr lang="en-US" sz="2300" dirty="0" smtClean="0"/>
          </a:p>
          <a:p>
            <a:endParaRPr lang="en-US" sz="2300" dirty="0"/>
          </a:p>
          <a:p>
            <a:r>
              <a:rPr lang="en-US" sz="2300" dirty="0" smtClean="0"/>
              <a:t>Our </a:t>
            </a:r>
            <a:r>
              <a:rPr lang="en-US" sz="2300" dirty="0"/>
              <a:t>theory would be borne out even more strongly if we could show that there is a statistically significant difference between</a:t>
            </a:r>
            <a:r>
              <a:rPr lang="en-US" sz="2300" i="1" dirty="0"/>
              <a:t> </a:t>
            </a:r>
            <a:r>
              <a:rPr lang="en-US" sz="2300" dirty="0"/>
              <a:t>our two primary explanatory variables</a:t>
            </a:r>
            <a:r>
              <a:rPr lang="en-US" sz="2300" dirty="0" smtClean="0"/>
              <a:t>.</a:t>
            </a:r>
          </a:p>
          <a:p>
            <a:endParaRPr lang="en-US" sz="2300" dirty="0" smtClean="0"/>
          </a:p>
          <a:p>
            <a:r>
              <a:rPr lang="en-US" sz="2300" dirty="0" smtClean="0"/>
              <a:t>In fact, this </a:t>
            </a:r>
            <a:r>
              <a:rPr lang="en-US" sz="2300" dirty="0"/>
              <a:t>combination of significance for our first variable and insignificance for our second, which appears often in our models, is the best </a:t>
            </a:r>
            <a:r>
              <a:rPr lang="en-US" sz="2300" dirty="0" smtClean="0"/>
              <a:t>supporting evidence </a:t>
            </a:r>
            <a:r>
              <a:rPr lang="en-US" sz="2300" dirty="0"/>
              <a:t>for our arguments.</a:t>
            </a:r>
          </a:p>
          <a:p>
            <a:endParaRPr lang="en-US" dirty="0"/>
          </a:p>
        </p:txBody>
      </p:sp>
      <p:sp>
        <p:nvSpPr>
          <p:cNvPr id="3" name="Title 2"/>
          <p:cNvSpPr>
            <a:spLocks noGrp="1"/>
          </p:cNvSpPr>
          <p:nvPr>
            <p:ph type="title"/>
          </p:nvPr>
        </p:nvSpPr>
        <p:spPr/>
        <p:txBody>
          <a:bodyPr/>
          <a:lstStyle/>
          <a:p>
            <a:r>
              <a:rPr lang="en-US" dirty="0" smtClean="0"/>
              <a:t>Main expected results</a:t>
            </a:r>
            <a:endParaRPr lang="en-US" dirty="0"/>
          </a:p>
        </p:txBody>
      </p:sp>
    </p:spTree>
    <p:extLst>
      <p:ext uri="{BB962C8B-B14F-4D97-AF65-F5344CB8AC3E}">
        <p14:creationId xmlns:p14="http://schemas.microsoft.com/office/powerpoint/2010/main" val="2753892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294220585"/>
              </p:ext>
            </p:extLst>
          </p:nvPr>
        </p:nvGraphicFramePr>
        <p:xfrm>
          <a:off x="304800" y="533400"/>
          <a:ext cx="8458200" cy="5867400"/>
        </p:xfrm>
        <a:graphic>
          <a:graphicData uri="http://schemas.openxmlformats.org/drawingml/2006/table">
            <a:tbl>
              <a:tblPr firstRow="1" firstCol="1" bandRow="1">
                <a:tableStyleId>{5C22544A-7EE6-4342-B048-85BDC9FD1C3A}</a:tableStyleId>
              </a:tblPr>
              <a:tblGrid>
                <a:gridCol w="1723153"/>
                <a:gridCol w="971401"/>
                <a:gridCol w="906641"/>
                <a:gridCol w="971401"/>
                <a:gridCol w="971401"/>
                <a:gridCol w="971401"/>
                <a:gridCol w="971401"/>
                <a:gridCol w="971401"/>
              </a:tblGrid>
              <a:tr h="244475">
                <a:tc>
                  <a:txBody>
                    <a:bodyPr/>
                    <a:lstStyle/>
                    <a:p>
                      <a:pPr marL="0" marR="0" algn="ctr">
                        <a:spcBef>
                          <a:spcPts val="0"/>
                        </a:spcBef>
                        <a:spcAft>
                          <a:spcPts val="0"/>
                        </a:spcAft>
                      </a:pPr>
                      <a:r>
                        <a:rPr lang="en-US" sz="1000" dirty="0">
                          <a:effectLst/>
                        </a:rPr>
                        <a:t>Variable</a:t>
                      </a:r>
                      <a:endParaRPr lang="en-US" sz="1100" dirty="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Model 1</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Model 2</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Model 3</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Model 4</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Model 5</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Model 6</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Model 7</a:t>
                      </a:r>
                      <a:endParaRPr lang="en-US" sz="1100">
                        <a:effectLst/>
                        <a:latin typeface="Calibri"/>
                        <a:ea typeface="Calibri"/>
                        <a:cs typeface="Times New Roman"/>
                      </a:endParaRPr>
                    </a:p>
                  </a:txBody>
                  <a:tcPr marL="68580" marR="68580" marT="0" marB="0" anchor="ctr"/>
                </a:tc>
              </a:tr>
              <a:tr h="2444750">
                <a:tc>
                  <a:txBody>
                    <a:bodyPr/>
                    <a:lstStyle/>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Y= Primary School Enrollment Adjusted</a:t>
                      </a:r>
                      <a:endParaRPr lang="en-US" sz="1100">
                        <a:effectLst/>
                      </a:endParaRPr>
                    </a:p>
                    <a:p>
                      <a:pPr marL="0" marR="0" algn="ctr">
                        <a:spcBef>
                          <a:spcPts val="0"/>
                        </a:spcBef>
                        <a:spcAft>
                          <a:spcPts val="0"/>
                        </a:spcAft>
                      </a:pPr>
                      <a:r>
                        <a:rPr lang="en-US" sz="1000">
                          <a:effectLst/>
                        </a:rPr>
                        <a:t>(N=857, 113 countries)</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Y= Primary School Enrollment Adjusted- Female</a:t>
                      </a:r>
                      <a:endParaRPr lang="en-US" sz="1100">
                        <a:effectLst/>
                      </a:endParaRPr>
                    </a:p>
                    <a:p>
                      <a:pPr marL="0" marR="0" algn="ctr">
                        <a:spcBef>
                          <a:spcPts val="0"/>
                        </a:spcBef>
                        <a:spcAft>
                          <a:spcPts val="0"/>
                        </a:spcAft>
                      </a:pPr>
                      <a:r>
                        <a:rPr lang="en-US" sz="1000">
                          <a:effectLst/>
                        </a:rPr>
                        <a:t> (N=754, 108 countries)</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Y=Primary School Enrollment- Net </a:t>
                      </a:r>
                      <a:endParaRPr lang="en-US" sz="1100">
                        <a:effectLst/>
                      </a:endParaRPr>
                    </a:p>
                    <a:p>
                      <a:pPr marL="0" marR="0" algn="ctr">
                        <a:spcBef>
                          <a:spcPts val="0"/>
                        </a:spcBef>
                        <a:spcAft>
                          <a:spcPts val="0"/>
                        </a:spcAft>
                      </a:pPr>
                      <a:r>
                        <a:rPr lang="en-US" sz="1000">
                          <a:effectLst/>
                        </a:rPr>
                        <a:t>(N=857, 113 countries)</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Y=Primary School Enrollment – Net Female</a:t>
                      </a:r>
                      <a:endParaRPr lang="en-US" sz="1100">
                        <a:effectLst/>
                      </a:endParaRPr>
                    </a:p>
                    <a:p>
                      <a:pPr marL="0" marR="0" algn="ctr">
                        <a:spcBef>
                          <a:spcPts val="0"/>
                        </a:spcBef>
                        <a:spcAft>
                          <a:spcPts val="0"/>
                        </a:spcAft>
                      </a:pPr>
                      <a:r>
                        <a:rPr lang="en-US" sz="1000">
                          <a:effectLst/>
                        </a:rPr>
                        <a:t>(N=754, 108 countries)</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Y=Primary School Enrollment – Gender Parity </a:t>
                      </a:r>
                      <a:endParaRPr lang="en-US" sz="1100">
                        <a:effectLst/>
                      </a:endParaRPr>
                    </a:p>
                    <a:p>
                      <a:pPr marL="0" marR="0" algn="ctr">
                        <a:spcBef>
                          <a:spcPts val="0"/>
                        </a:spcBef>
                        <a:spcAft>
                          <a:spcPts val="0"/>
                        </a:spcAft>
                      </a:pPr>
                      <a:r>
                        <a:rPr lang="en-US" sz="1000">
                          <a:effectLst/>
                        </a:rPr>
                        <a:t>(N=1603, 128 countries)</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Y= Children Out of School</a:t>
                      </a:r>
                      <a:endParaRPr lang="en-US" sz="1100">
                        <a:effectLst/>
                      </a:endParaRPr>
                    </a:p>
                    <a:p>
                      <a:pPr marL="0" marR="0" algn="ctr">
                        <a:spcBef>
                          <a:spcPts val="0"/>
                        </a:spcBef>
                        <a:spcAft>
                          <a:spcPts val="0"/>
                        </a:spcAft>
                      </a:pPr>
                      <a:r>
                        <a:rPr lang="en-US" sz="1000">
                          <a:effectLst/>
                        </a:rPr>
                        <a:t>(N=1182, 118 countries)</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Y= Children Out of School - Female</a:t>
                      </a:r>
                      <a:endParaRPr lang="en-US" sz="1100">
                        <a:effectLst/>
                      </a:endParaRPr>
                    </a:p>
                    <a:p>
                      <a:pPr marL="0" marR="0" algn="ctr">
                        <a:spcBef>
                          <a:spcPts val="0"/>
                        </a:spcBef>
                        <a:spcAft>
                          <a:spcPts val="0"/>
                        </a:spcAft>
                      </a:pPr>
                      <a:r>
                        <a:rPr lang="en-US" sz="1000">
                          <a:effectLst/>
                        </a:rPr>
                        <a:t>(N=1006, 114 countries)</a:t>
                      </a:r>
                      <a:endParaRPr lang="en-US" sz="1100">
                        <a:effectLst/>
                        <a:latin typeface="Calibri"/>
                        <a:ea typeface="Calibri"/>
                        <a:cs typeface="Times New Roman"/>
                      </a:endParaRPr>
                    </a:p>
                  </a:txBody>
                  <a:tcPr marL="68580" marR="68580" marT="0" marB="0" anchor="ctr"/>
                </a:tc>
              </a:tr>
              <a:tr h="1222375">
                <a:tc>
                  <a:txBody>
                    <a:bodyPr/>
                    <a:lstStyle/>
                    <a:p>
                      <a:pPr marL="0" marR="0" algn="ctr">
                        <a:spcBef>
                          <a:spcPts val="0"/>
                        </a:spcBef>
                        <a:spcAft>
                          <a:spcPts val="0"/>
                        </a:spcAft>
                      </a:pPr>
                      <a:r>
                        <a:rPr lang="en-US" sz="1000">
                          <a:effectLst/>
                        </a:rPr>
                        <a:t>Democratic Decentralization, Party Centralization (Lagged)</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2.81***</a:t>
                      </a:r>
                      <a:endParaRPr lang="en-US" sz="1100">
                        <a:effectLst/>
                      </a:endParaRPr>
                    </a:p>
                    <a:p>
                      <a:pPr marL="0" marR="0" algn="ctr">
                        <a:spcBef>
                          <a:spcPts val="0"/>
                        </a:spcBef>
                        <a:spcAft>
                          <a:spcPts val="0"/>
                        </a:spcAft>
                      </a:pPr>
                      <a:r>
                        <a:rPr lang="en-US" sz="1000">
                          <a:effectLst/>
                        </a:rPr>
                        <a:t>(.982)</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3.29***</a:t>
                      </a:r>
                      <a:endParaRPr lang="en-US" sz="1100">
                        <a:effectLst/>
                      </a:endParaRPr>
                    </a:p>
                    <a:p>
                      <a:pPr marL="0" marR="0" algn="ctr">
                        <a:spcBef>
                          <a:spcPts val="0"/>
                        </a:spcBef>
                        <a:spcAft>
                          <a:spcPts val="0"/>
                        </a:spcAft>
                      </a:pPr>
                      <a:r>
                        <a:rPr lang="en-US" sz="1000">
                          <a:effectLst/>
                        </a:rPr>
                        <a:t>(1.07)</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2.70***</a:t>
                      </a:r>
                      <a:endParaRPr lang="en-US" sz="1100">
                        <a:effectLst/>
                      </a:endParaRPr>
                    </a:p>
                    <a:p>
                      <a:pPr marL="0" marR="0" algn="ctr">
                        <a:spcBef>
                          <a:spcPts val="0"/>
                        </a:spcBef>
                        <a:spcAft>
                          <a:spcPts val="0"/>
                        </a:spcAft>
                      </a:pPr>
                      <a:r>
                        <a:rPr lang="en-US" sz="1000">
                          <a:effectLst/>
                        </a:rPr>
                        <a:t>(.980)</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3.19***</a:t>
                      </a:r>
                      <a:endParaRPr lang="en-US" sz="1100">
                        <a:effectLst/>
                      </a:endParaRPr>
                    </a:p>
                    <a:p>
                      <a:pPr marL="0" marR="0" algn="ctr">
                        <a:spcBef>
                          <a:spcPts val="0"/>
                        </a:spcBef>
                        <a:spcAft>
                          <a:spcPts val="0"/>
                        </a:spcAft>
                      </a:pPr>
                      <a:r>
                        <a:rPr lang="en-US" sz="1000">
                          <a:effectLst/>
                        </a:rPr>
                        <a:t>(1.06)</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.008**</a:t>
                      </a:r>
                      <a:endParaRPr lang="en-US" sz="1100">
                        <a:effectLst/>
                      </a:endParaRPr>
                    </a:p>
                    <a:p>
                      <a:pPr marL="0" marR="0" algn="ctr">
                        <a:spcBef>
                          <a:spcPts val="0"/>
                        </a:spcBef>
                        <a:spcAft>
                          <a:spcPts val="0"/>
                        </a:spcAft>
                      </a:pPr>
                      <a:r>
                        <a:rPr lang="en-US" sz="1000">
                          <a:effectLst/>
                        </a:rPr>
                        <a:t>(.003)</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-2.20***</a:t>
                      </a:r>
                      <a:endParaRPr lang="en-US" sz="1100">
                        <a:effectLst/>
                      </a:endParaRPr>
                    </a:p>
                    <a:p>
                      <a:pPr marL="0" marR="0" algn="ctr">
                        <a:spcBef>
                          <a:spcPts val="0"/>
                        </a:spcBef>
                        <a:spcAft>
                          <a:spcPts val="0"/>
                        </a:spcAft>
                      </a:pPr>
                      <a:r>
                        <a:rPr lang="en-US" sz="1000">
                          <a:effectLst/>
                        </a:rPr>
                        <a:t>(.761)</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-2.68***</a:t>
                      </a:r>
                      <a:endParaRPr lang="en-US" sz="1100">
                        <a:effectLst/>
                      </a:endParaRPr>
                    </a:p>
                    <a:p>
                      <a:pPr marL="0" marR="0" algn="ctr">
                        <a:spcBef>
                          <a:spcPts val="0"/>
                        </a:spcBef>
                        <a:spcAft>
                          <a:spcPts val="0"/>
                        </a:spcAft>
                      </a:pPr>
                      <a:r>
                        <a:rPr lang="en-US" sz="1000">
                          <a:effectLst/>
                        </a:rPr>
                        <a:t>(.859)</a:t>
                      </a:r>
                      <a:endParaRPr lang="en-US" sz="1100">
                        <a:effectLst/>
                        <a:latin typeface="Calibri"/>
                        <a:ea typeface="Calibri"/>
                        <a:cs typeface="Times New Roman"/>
                      </a:endParaRPr>
                    </a:p>
                  </a:txBody>
                  <a:tcPr marL="68580" marR="68580" marT="0" marB="0" anchor="ctr"/>
                </a:tc>
              </a:tr>
              <a:tr h="1222375">
                <a:tc>
                  <a:txBody>
                    <a:bodyPr/>
                    <a:lstStyle/>
                    <a:p>
                      <a:pPr marL="0" marR="0" algn="ctr">
                        <a:spcBef>
                          <a:spcPts val="0"/>
                        </a:spcBef>
                        <a:spcAft>
                          <a:spcPts val="0"/>
                        </a:spcAft>
                      </a:pPr>
                      <a:r>
                        <a:rPr lang="en-US" sz="1000">
                          <a:effectLst/>
                        </a:rPr>
                        <a:t>Democratic Decentralization, Party Decentralization (Lagged)</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.577</a:t>
                      </a:r>
                      <a:endParaRPr lang="en-US" sz="1100">
                        <a:effectLst/>
                      </a:endParaRPr>
                    </a:p>
                    <a:p>
                      <a:pPr marL="0" marR="0" algn="ctr">
                        <a:spcBef>
                          <a:spcPts val="0"/>
                        </a:spcBef>
                        <a:spcAft>
                          <a:spcPts val="0"/>
                        </a:spcAft>
                      </a:pPr>
                      <a:r>
                        <a:rPr lang="en-US" sz="1000">
                          <a:effectLst/>
                        </a:rPr>
                        <a:t>(1.29)</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.457</a:t>
                      </a:r>
                      <a:endParaRPr lang="en-US" sz="1100">
                        <a:effectLst/>
                      </a:endParaRPr>
                    </a:p>
                    <a:p>
                      <a:pPr marL="0" marR="0" algn="ctr">
                        <a:spcBef>
                          <a:spcPts val="0"/>
                        </a:spcBef>
                        <a:spcAft>
                          <a:spcPts val="0"/>
                        </a:spcAft>
                      </a:pPr>
                      <a:r>
                        <a:rPr lang="en-US" sz="1000">
                          <a:effectLst/>
                        </a:rPr>
                        <a:t>(1.40)</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.603</a:t>
                      </a:r>
                      <a:endParaRPr lang="en-US" sz="1100">
                        <a:effectLst/>
                      </a:endParaRPr>
                    </a:p>
                    <a:p>
                      <a:pPr marL="0" marR="0" algn="ctr">
                        <a:spcBef>
                          <a:spcPts val="0"/>
                        </a:spcBef>
                        <a:spcAft>
                          <a:spcPts val="0"/>
                        </a:spcAft>
                      </a:pPr>
                      <a:r>
                        <a:rPr lang="en-US" sz="1000">
                          <a:effectLst/>
                        </a:rPr>
                        <a:t>(1.28)</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.618</a:t>
                      </a:r>
                      <a:endParaRPr lang="en-US" sz="1100">
                        <a:effectLst/>
                      </a:endParaRPr>
                    </a:p>
                    <a:p>
                      <a:pPr marL="0" marR="0" algn="ctr">
                        <a:spcBef>
                          <a:spcPts val="0"/>
                        </a:spcBef>
                        <a:spcAft>
                          <a:spcPts val="0"/>
                        </a:spcAft>
                      </a:pPr>
                      <a:r>
                        <a:rPr lang="en-US" sz="1000">
                          <a:effectLst/>
                        </a:rPr>
                        <a:t>(1.39)</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.003</a:t>
                      </a:r>
                      <a:endParaRPr lang="en-US" sz="1100">
                        <a:effectLst/>
                      </a:endParaRPr>
                    </a:p>
                    <a:p>
                      <a:pPr marL="0" marR="0" algn="ctr">
                        <a:spcBef>
                          <a:spcPts val="0"/>
                        </a:spcBef>
                        <a:spcAft>
                          <a:spcPts val="0"/>
                        </a:spcAft>
                      </a:pPr>
                      <a:r>
                        <a:rPr lang="en-US" sz="1000">
                          <a:effectLst/>
                        </a:rPr>
                        <a:t>(.005)</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-.281</a:t>
                      </a:r>
                      <a:endParaRPr lang="en-US" sz="1100">
                        <a:effectLst/>
                      </a:endParaRPr>
                    </a:p>
                    <a:p>
                      <a:pPr marL="0" marR="0" algn="ctr">
                        <a:spcBef>
                          <a:spcPts val="0"/>
                        </a:spcBef>
                        <a:spcAft>
                          <a:spcPts val="0"/>
                        </a:spcAft>
                      </a:pPr>
                      <a:r>
                        <a:rPr lang="en-US" sz="1000">
                          <a:effectLst/>
                        </a:rPr>
                        <a:t>(1.04)</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-.608</a:t>
                      </a:r>
                      <a:endParaRPr lang="en-US" sz="1100">
                        <a:effectLst/>
                      </a:endParaRPr>
                    </a:p>
                    <a:p>
                      <a:pPr marL="0" marR="0" algn="ctr">
                        <a:spcBef>
                          <a:spcPts val="0"/>
                        </a:spcBef>
                        <a:spcAft>
                          <a:spcPts val="0"/>
                        </a:spcAft>
                      </a:pPr>
                      <a:r>
                        <a:rPr lang="en-US" sz="1000">
                          <a:effectLst/>
                        </a:rPr>
                        <a:t>(1.13)</a:t>
                      </a:r>
                      <a:endParaRPr lang="en-US" sz="1100">
                        <a:effectLst/>
                        <a:latin typeface="Calibri"/>
                        <a:ea typeface="Calibri"/>
                        <a:cs typeface="Times New Roman"/>
                      </a:endParaRPr>
                    </a:p>
                  </a:txBody>
                  <a:tcPr marL="68580" marR="68580" marT="0" marB="0" anchor="ctr"/>
                </a:tc>
              </a:tr>
              <a:tr h="488950">
                <a:tc>
                  <a:txBody>
                    <a:bodyPr/>
                    <a:lstStyle/>
                    <a:p>
                      <a:pPr marL="0" marR="0" algn="ctr">
                        <a:spcBef>
                          <a:spcPts val="0"/>
                        </a:spcBef>
                        <a:spcAft>
                          <a:spcPts val="0"/>
                        </a:spcAft>
                      </a:pPr>
                      <a:r>
                        <a:rPr lang="en-US" sz="1000">
                          <a:effectLst/>
                        </a:rPr>
                        <a:t>Significant Difference?</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Yes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Yes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Yes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Yes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No</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Yes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Yes (**)</a:t>
                      </a:r>
                      <a:endParaRPr lang="en-US" sz="1100">
                        <a:effectLst/>
                        <a:latin typeface="Calibri"/>
                        <a:ea typeface="Calibri"/>
                        <a:cs typeface="Times New Roman"/>
                      </a:endParaRPr>
                    </a:p>
                  </a:txBody>
                  <a:tcPr marL="68580" marR="68580" marT="0" marB="0" anchor="ctr"/>
                </a:tc>
              </a:tr>
              <a:tr h="244475">
                <a:tc>
                  <a:txBody>
                    <a:bodyPr/>
                    <a:lstStyle/>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dirty="0">
                          <a:effectLst/>
                        </a:rPr>
                        <a:t> </a:t>
                      </a:r>
                      <a:endParaRPr lang="en-US" sz="1100" dirty="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dirty="0">
                          <a:effectLst/>
                        </a:rPr>
                        <a:t> </a:t>
                      </a:r>
                      <a:endParaRPr lang="en-US" sz="1100" dirty="0">
                        <a:effectLst/>
                        <a:latin typeface="Calibri"/>
                        <a:ea typeface="Calibri"/>
                        <a:cs typeface="Times New Roman"/>
                      </a:endParaRPr>
                    </a:p>
                  </a:txBody>
                  <a:tcPr marL="68580" marR="68580" marT="0" marB="0"/>
                </a:tc>
              </a:tr>
            </a:tbl>
          </a:graphicData>
        </a:graphic>
      </p:graphicFrame>
      <p:sp>
        <p:nvSpPr>
          <p:cNvPr id="3" name="Title 2"/>
          <p:cNvSpPr>
            <a:spLocks noGrp="1"/>
          </p:cNvSpPr>
          <p:nvPr>
            <p:ph type="title"/>
          </p:nvPr>
        </p:nvSpPr>
        <p:spPr>
          <a:xfrm>
            <a:off x="533400" y="106681"/>
            <a:ext cx="8229600" cy="45719"/>
          </a:xfrm>
        </p:spPr>
        <p:txBody>
          <a:bodyPr>
            <a:normAutofit fontScale="90000"/>
          </a:bodyPr>
          <a:lstStyle/>
          <a:p>
            <a:r>
              <a:rPr lang="en-US" dirty="0" smtClean="0"/>
              <a:t/>
            </a:r>
            <a:br>
              <a:rPr lang="en-US" dirty="0" smtClean="0"/>
            </a:br>
            <a:r>
              <a:rPr lang="en-US" sz="3100" dirty="0" smtClean="0"/>
              <a:t>Highlighted results </a:t>
            </a:r>
            <a:r>
              <a:rPr lang="en-US" sz="3100" dirty="0"/>
              <a:t>for education models </a:t>
            </a:r>
            <a:r>
              <a:rPr lang="en-US" sz="3100" dirty="0" smtClean="0"/>
              <a:t>(1)</a:t>
            </a:r>
            <a:endParaRPr lang="en-US" sz="3100" dirty="0"/>
          </a:p>
        </p:txBody>
      </p:sp>
    </p:spTree>
    <p:extLst>
      <p:ext uri="{BB962C8B-B14F-4D97-AF65-F5344CB8AC3E}">
        <p14:creationId xmlns:p14="http://schemas.microsoft.com/office/powerpoint/2010/main" val="12711199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3655227502"/>
              </p:ext>
            </p:extLst>
          </p:nvPr>
        </p:nvGraphicFramePr>
        <p:xfrm>
          <a:off x="381000" y="533397"/>
          <a:ext cx="8458202" cy="6096002"/>
        </p:xfrm>
        <a:graphic>
          <a:graphicData uri="http://schemas.openxmlformats.org/drawingml/2006/table">
            <a:tbl>
              <a:tblPr firstRow="1" firstCol="1" bandRow="1">
                <a:tableStyleId>{5C22544A-7EE6-4342-B048-85BDC9FD1C3A}</a:tableStyleId>
              </a:tblPr>
              <a:tblGrid>
                <a:gridCol w="1247931"/>
                <a:gridCol w="1039943"/>
                <a:gridCol w="970613"/>
                <a:gridCol w="1039943"/>
                <a:gridCol w="1039943"/>
                <a:gridCol w="1039943"/>
                <a:gridCol w="1039943"/>
                <a:gridCol w="1039943"/>
              </a:tblGrid>
              <a:tr h="234462">
                <a:tc>
                  <a:txBody>
                    <a:bodyPr/>
                    <a:lstStyle/>
                    <a:p>
                      <a:pPr marL="0" marR="0" algn="ctr">
                        <a:spcBef>
                          <a:spcPts val="0"/>
                        </a:spcBef>
                        <a:spcAft>
                          <a:spcPts val="0"/>
                        </a:spcAft>
                      </a:pPr>
                      <a:r>
                        <a:rPr lang="en-US" sz="1000" dirty="0">
                          <a:effectLst/>
                        </a:rPr>
                        <a:t> </a:t>
                      </a:r>
                      <a:endParaRPr lang="en-US" sz="1100" dirty="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r>
              <a:tr h="703385">
                <a:tc>
                  <a:txBody>
                    <a:bodyPr/>
                    <a:lstStyle/>
                    <a:p>
                      <a:pPr marL="0" marR="0" algn="ctr">
                        <a:spcBef>
                          <a:spcPts val="0"/>
                        </a:spcBef>
                        <a:spcAft>
                          <a:spcPts val="0"/>
                        </a:spcAft>
                      </a:pPr>
                      <a:r>
                        <a:rPr lang="en-US" sz="1000">
                          <a:effectLst/>
                        </a:rPr>
                        <a:t>Variable</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Model 8</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Model 9</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Model 10</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 </a:t>
                      </a:r>
                      <a:endParaRPr lang="en-US" sz="1100">
                        <a:effectLst/>
                      </a:endParaRPr>
                    </a:p>
                    <a:p>
                      <a:pPr marL="0" marR="0" algn="ctr">
                        <a:spcBef>
                          <a:spcPts val="0"/>
                        </a:spcBef>
                        <a:spcAft>
                          <a:spcPts val="0"/>
                        </a:spcAft>
                      </a:pPr>
                      <a:r>
                        <a:rPr lang="en-US" sz="1000">
                          <a:effectLst/>
                        </a:rPr>
                        <a:t>Model 11</a:t>
                      </a:r>
                      <a:endParaRPr lang="en-US" sz="1100">
                        <a:effectLst/>
                      </a:endParaRPr>
                    </a:p>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Model 12</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Model 13</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Model 14</a:t>
                      </a:r>
                      <a:endParaRPr lang="en-US" sz="1100">
                        <a:effectLst/>
                        <a:latin typeface="Calibri"/>
                        <a:ea typeface="Calibri"/>
                        <a:cs typeface="Times New Roman"/>
                      </a:endParaRPr>
                    </a:p>
                  </a:txBody>
                  <a:tcPr marL="68580" marR="68580" marT="0" marB="0" anchor="ctr"/>
                </a:tc>
              </a:tr>
              <a:tr h="2344616">
                <a:tc>
                  <a:txBody>
                    <a:bodyPr/>
                    <a:lstStyle/>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Y= Net Intake Ratio in Grade 1</a:t>
                      </a:r>
                      <a:endParaRPr lang="en-US" sz="1100">
                        <a:effectLst/>
                      </a:endParaRPr>
                    </a:p>
                    <a:p>
                      <a:pPr marL="0" marR="0" algn="ctr">
                        <a:spcBef>
                          <a:spcPts val="0"/>
                        </a:spcBef>
                        <a:spcAft>
                          <a:spcPts val="0"/>
                        </a:spcAft>
                      </a:pPr>
                      <a:r>
                        <a:rPr lang="en-US" sz="1000">
                          <a:effectLst/>
                        </a:rPr>
                        <a:t>(N=430, 82 countries)</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Y=Adult Literacy Rate</a:t>
                      </a:r>
                      <a:endParaRPr lang="en-US" sz="1100">
                        <a:effectLst/>
                      </a:endParaRPr>
                    </a:p>
                    <a:p>
                      <a:pPr marL="0" marR="0" algn="ctr">
                        <a:spcBef>
                          <a:spcPts val="0"/>
                        </a:spcBef>
                        <a:spcAft>
                          <a:spcPts val="0"/>
                        </a:spcAft>
                      </a:pPr>
                      <a:r>
                        <a:rPr lang="en-US" sz="1000">
                          <a:effectLst/>
                        </a:rPr>
                        <a:t>(N=195, 93 countries)</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Y= Persistence to Fifth Grade</a:t>
                      </a:r>
                      <a:endParaRPr lang="en-US" sz="1100">
                        <a:effectLst/>
                      </a:endParaRPr>
                    </a:p>
                    <a:p>
                      <a:pPr marL="0" marR="0" algn="ctr">
                        <a:spcBef>
                          <a:spcPts val="0"/>
                        </a:spcBef>
                        <a:spcAft>
                          <a:spcPts val="0"/>
                        </a:spcAft>
                      </a:pPr>
                      <a:r>
                        <a:rPr lang="en-US" sz="1000">
                          <a:effectLst/>
                        </a:rPr>
                        <a:t>(N=756, 92 countries)</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Y= Primary Completion Rate</a:t>
                      </a:r>
                      <a:endParaRPr lang="en-US" sz="1100">
                        <a:effectLst/>
                      </a:endParaRPr>
                    </a:p>
                    <a:p>
                      <a:pPr marL="0" marR="0" algn="ctr">
                        <a:spcBef>
                          <a:spcPts val="0"/>
                        </a:spcBef>
                        <a:spcAft>
                          <a:spcPts val="0"/>
                        </a:spcAft>
                      </a:pPr>
                      <a:r>
                        <a:rPr lang="en-US" sz="1000">
                          <a:effectLst/>
                        </a:rPr>
                        <a:t>(N=1152, 118 countries)</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Y= Primary Completion Rate - Female</a:t>
                      </a:r>
                      <a:endParaRPr lang="en-US" sz="1100">
                        <a:effectLst/>
                      </a:endParaRPr>
                    </a:p>
                    <a:p>
                      <a:pPr marL="0" marR="0" algn="ctr">
                        <a:spcBef>
                          <a:spcPts val="0"/>
                        </a:spcBef>
                        <a:spcAft>
                          <a:spcPts val="0"/>
                        </a:spcAft>
                      </a:pPr>
                      <a:r>
                        <a:rPr lang="en-US" sz="1000">
                          <a:effectLst/>
                        </a:rPr>
                        <a:t>(N=1075, 113 countries)</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Y= Govt Education Expenditure, % Govt Spending</a:t>
                      </a:r>
                      <a:endParaRPr lang="en-US" sz="1100">
                        <a:effectLst/>
                      </a:endParaRPr>
                    </a:p>
                    <a:p>
                      <a:pPr marL="0" marR="0" algn="ctr">
                        <a:spcBef>
                          <a:spcPts val="0"/>
                        </a:spcBef>
                        <a:spcAft>
                          <a:spcPts val="0"/>
                        </a:spcAft>
                      </a:pPr>
                      <a:r>
                        <a:rPr lang="en-US" sz="1000">
                          <a:effectLst/>
                        </a:rPr>
                        <a:t>(N=1013, 120 countries)</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Y= Govt Primary Education Expenditure, % Govt  Spending on Ed (N=783, 104 countries)</a:t>
                      </a:r>
                      <a:endParaRPr lang="en-US" sz="1100">
                        <a:effectLst/>
                        <a:latin typeface="Calibri"/>
                        <a:ea typeface="Calibri"/>
                        <a:cs typeface="Times New Roman"/>
                      </a:endParaRPr>
                    </a:p>
                  </a:txBody>
                  <a:tcPr marL="68580" marR="68580" marT="0" marB="0" anchor="ctr"/>
                </a:tc>
              </a:tr>
              <a:tr h="1172308">
                <a:tc>
                  <a:txBody>
                    <a:bodyPr/>
                    <a:lstStyle/>
                    <a:p>
                      <a:pPr marL="0" marR="0" algn="ctr">
                        <a:spcBef>
                          <a:spcPts val="0"/>
                        </a:spcBef>
                        <a:spcAft>
                          <a:spcPts val="0"/>
                        </a:spcAft>
                      </a:pPr>
                      <a:r>
                        <a:rPr lang="en-US" sz="1000">
                          <a:effectLst/>
                        </a:rPr>
                        <a:t>Democratic Decentralization, Party Centralization (Lagged)</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6.05***</a:t>
                      </a:r>
                      <a:endParaRPr lang="en-US" sz="1100">
                        <a:effectLst/>
                      </a:endParaRPr>
                    </a:p>
                    <a:p>
                      <a:pPr marL="0" marR="0" algn="ctr">
                        <a:spcBef>
                          <a:spcPts val="0"/>
                        </a:spcBef>
                        <a:spcAft>
                          <a:spcPts val="0"/>
                        </a:spcAft>
                      </a:pPr>
                      <a:r>
                        <a:rPr lang="en-US" sz="1000">
                          <a:effectLst/>
                        </a:rPr>
                        <a:t>(2.36)</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3.37*</a:t>
                      </a:r>
                      <a:endParaRPr lang="en-US" sz="1100">
                        <a:effectLst/>
                      </a:endParaRPr>
                    </a:p>
                    <a:p>
                      <a:pPr marL="0" marR="0" algn="ctr">
                        <a:spcBef>
                          <a:spcPts val="0"/>
                        </a:spcBef>
                        <a:spcAft>
                          <a:spcPts val="0"/>
                        </a:spcAft>
                      </a:pPr>
                      <a:r>
                        <a:rPr lang="en-US" sz="1000">
                          <a:effectLst/>
                        </a:rPr>
                        <a:t>(1.90)</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-1.20</a:t>
                      </a:r>
                      <a:endParaRPr lang="en-US" sz="1100">
                        <a:effectLst/>
                      </a:endParaRPr>
                    </a:p>
                    <a:p>
                      <a:pPr marL="0" marR="0" algn="ctr">
                        <a:spcBef>
                          <a:spcPts val="0"/>
                        </a:spcBef>
                        <a:spcAft>
                          <a:spcPts val="0"/>
                        </a:spcAft>
                      </a:pPr>
                      <a:r>
                        <a:rPr lang="en-US" sz="1000">
                          <a:effectLst/>
                        </a:rPr>
                        <a:t>(1.37)</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.817</a:t>
                      </a:r>
                      <a:endParaRPr lang="en-US" sz="1100">
                        <a:effectLst/>
                      </a:endParaRPr>
                    </a:p>
                    <a:p>
                      <a:pPr marL="0" marR="0" algn="ctr">
                        <a:spcBef>
                          <a:spcPts val="0"/>
                        </a:spcBef>
                        <a:spcAft>
                          <a:spcPts val="0"/>
                        </a:spcAft>
                      </a:pPr>
                      <a:r>
                        <a:rPr lang="en-US" sz="1000">
                          <a:effectLst/>
                        </a:rPr>
                        <a:t>(.999)</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1.48</a:t>
                      </a:r>
                      <a:endParaRPr lang="en-US" sz="1100">
                        <a:effectLst/>
                      </a:endParaRPr>
                    </a:p>
                    <a:p>
                      <a:pPr marL="0" marR="0" algn="ctr">
                        <a:spcBef>
                          <a:spcPts val="0"/>
                        </a:spcBef>
                        <a:spcAft>
                          <a:spcPts val="0"/>
                        </a:spcAft>
                      </a:pPr>
                      <a:r>
                        <a:rPr lang="en-US" sz="1000">
                          <a:effectLst/>
                        </a:rPr>
                        <a:t>(1.10)</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-.283</a:t>
                      </a:r>
                      <a:endParaRPr lang="en-US" sz="1100">
                        <a:effectLst/>
                      </a:endParaRPr>
                    </a:p>
                    <a:p>
                      <a:pPr marL="0" marR="0" algn="ctr">
                        <a:spcBef>
                          <a:spcPts val="0"/>
                        </a:spcBef>
                        <a:spcAft>
                          <a:spcPts val="0"/>
                        </a:spcAft>
                      </a:pPr>
                      <a:r>
                        <a:rPr lang="en-US" sz="1000">
                          <a:effectLst/>
                        </a:rPr>
                        <a:t>(.515)</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3.65***</a:t>
                      </a:r>
                      <a:endParaRPr lang="en-US" sz="1100">
                        <a:effectLst/>
                      </a:endParaRPr>
                    </a:p>
                    <a:p>
                      <a:pPr marL="0" marR="0" algn="ctr">
                        <a:spcBef>
                          <a:spcPts val="0"/>
                        </a:spcBef>
                        <a:spcAft>
                          <a:spcPts val="0"/>
                        </a:spcAft>
                      </a:pPr>
                      <a:r>
                        <a:rPr lang="en-US" sz="1000">
                          <a:effectLst/>
                        </a:rPr>
                        <a:t>(1.23)</a:t>
                      </a:r>
                      <a:endParaRPr lang="en-US" sz="1100">
                        <a:effectLst/>
                        <a:latin typeface="Calibri"/>
                        <a:ea typeface="Calibri"/>
                        <a:cs typeface="Times New Roman"/>
                      </a:endParaRPr>
                    </a:p>
                  </a:txBody>
                  <a:tcPr marL="68580" marR="68580" marT="0" marB="0" anchor="ctr"/>
                </a:tc>
              </a:tr>
              <a:tr h="1172308">
                <a:tc>
                  <a:txBody>
                    <a:bodyPr/>
                    <a:lstStyle/>
                    <a:p>
                      <a:pPr marL="0" marR="0" algn="ctr">
                        <a:spcBef>
                          <a:spcPts val="0"/>
                        </a:spcBef>
                        <a:spcAft>
                          <a:spcPts val="0"/>
                        </a:spcAft>
                      </a:pPr>
                      <a:r>
                        <a:rPr lang="en-US" sz="1000">
                          <a:effectLst/>
                        </a:rPr>
                        <a:t>Democratic Decentralization, Party Decentralization (Lagged)</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4.04</a:t>
                      </a:r>
                      <a:endParaRPr lang="en-US" sz="1100">
                        <a:effectLst/>
                      </a:endParaRPr>
                    </a:p>
                    <a:p>
                      <a:pPr marL="0" marR="0" algn="ctr">
                        <a:spcBef>
                          <a:spcPts val="0"/>
                        </a:spcBef>
                        <a:spcAft>
                          <a:spcPts val="0"/>
                        </a:spcAft>
                      </a:pPr>
                      <a:r>
                        <a:rPr lang="en-US" sz="1000">
                          <a:effectLst/>
                        </a:rPr>
                        <a:t>(2.97)</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.524</a:t>
                      </a:r>
                      <a:endParaRPr lang="en-US" sz="1100">
                        <a:effectLst/>
                      </a:endParaRPr>
                    </a:p>
                    <a:p>
                      <a:pPr marL="0" marR="0" algn="ctr">
                        <a:spcBef>
                          <a:spcPts val="0"/>
                        </a:spcBef>
                        <a:spcAft>
                          <a:spcPts val="0"/>
                        </a:spcAft>
                      </a:pPr>
                      <a:r>
                        <a:rPr lang="en-US" sz="1000">
                          <a:effectLst/>
                        </a:rPr>
                        <a:t>(2.87)</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-2.20</a:t>
                      </a:r>
                      <a:endParaRPr lang="en-US" sz="1100">
                        <a:effectLst/>
                      </a:endParaRPr>
                    </a:p>
                    <a:p>
                      <a:pPr marL="0" marR="0" algn="ctr">
                        <a:spcBef>
                          <a:spcPts val="0"/>
                        </a:spcBef>
                        <a:spcAft>
                          <a:spcPts val="0"/>
                        </a:spcAft>
                      </a:pPr>
                      <a:r>
                        <a:rPr lang="en-US" sz="1000">
                          <a:effectLst/>
                        </a:rPr>
                        <a:t>(1.95)</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-1.11</a:t>
                      </a:r>
                      <a:endParaRPr lang="en-US" sz="1100">
                        <a:effectLst/>
                      </a:endParaRPr>
                    </a:p>
                    <a:p>
                      <a:pPr marL="0" marR="0" algn="ctr">
                        <a:spcBef>
                          <a:spcPts val="0"/>
                        </a:spcBef>
                        <a:spcAft>
                          <a:spcPts val="0"/>
                        </a:spcAft>
                      </a:pPr>
                      <a:r>
                        <a:rPr lang="en-US" sz="1000">
                          <a:effectLst/>
                        </a:rPr>
                        <a:t>(1.37)</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-.279</a:t>
                      </a:r>
                      <a:endParaRPr lang="en-US" sz="1100">
                        <a:effectLst/>
                      </a:endParaRPr>
                    </a:p>
                    <a:p>
                      <a:pPr marL="0" marR="0" algn="ctr">
                        <a:spcBef>
                          <a:spcPts val="0"/>
                        </a:spcBef>
                        <a:spcAft>
                          <a:spcPts val="0"/>
                        </a:spcAft>
                      </a:pPr>
                      <a:r>
                        <a:rPr lang="en-US" sz="1000">
                          <a:effectLst/>
                        </a:rPr>
                        <a:t>(1.54)</a:t>
                      </a:r>
                      <a:endParaRPr lang="en-US" sz="1100">
                        <a:effectLst/>
                        <a:latin typeface="Calibri"/>
                        <a:ea typeface="Calibri"/>
                        <a:cs typeface="Times New Roman"/>
                      </a:endParaRPr>
                    </a:p>
                  </a:txBody>
                  <a:tcPr marL="68580" marR="68580" marT="0" marB="0" anchor="ctr"/>
                </a:tc>
                <a:tc>
                  <a:txBody>
                    <a:bodyPr/>
                    <a:lstStyle/>
                    <a:p>
                      <a:pPr marL="0" marR="0" algn="ctr">
                        <a:spcBef>
                          <a:spcPts val="100"/>
                        </a:spcBef>
                        <a:spcAft>
                          <a:spcPts val="0"/>
                        </a:spcAft>
                      </a:pPr>
                      <a:r>
                        <a:rPr lang="en-US" sz="1000">
                          <a:effectLst/>
                        </a:rPr>
                        <a:t>-.575</a:t>
                      </a:r>
                      <a:endParaRPr lang="en-US" sz="1100">
                        <a:effectLst/>
                      </a:endParaRPr>
                    </a:p>
                    <a:p>
                      <a:pPr marL="0" marR="0" algn="ctr">
                        <a:spcBef>
                          <a:spcPts val="0"/>
                        </a:spcBef>
                        <a:spcAft>
                          <a:spcPts val="0"/>
                        </a:spcAft>
                      </a:pPr>
                      <a:r>
                        <a:rPr lang="en-US" sz="1000">
                          <a:effectLst/>
                        </a:rPr>
                        <a:t>(.648)</a:t>
                      </a:r>
                      <a:endParaRPr lang="en-US" sz="1100">
                        <a:effectLst/>
                        <a:latin typeface="Calibri"/>
                        <a:ea typeface="Calibri"/>
                        <a:cs typeface="Times New Roman"/>
                      </a:endParaRPr>
                    </a:p>
                  </a:txBody>
                  <a:tcPr marL="68580" marR="68580" marT="0" marB="0" anchor="ctr"/>
                </a:tc>
                <a:tc>
                  <a:txBody>
                    <a:bodyPr/>
                    <a:lstStyle/>
                    <a:p>
                      <a:pPr marL="0" marR="0" algn="ctr">
                        <a:spcBef>
                          <a:spcPts val="100"/>
                        </a:spcBef>
                        <a:spcAft>
                          <a:spcPts val="0"/>
                        </a:spcAft>
                      </a:pPr>
                      <a:r>
                        <a:rPr lang="en-US" sz="1000">
                          <a:effectLst/>
                        </a:rPr>
                        <a:t>4.10**</a:t>
                      </a:r>
                      <a:endParaRPr lang="en-US" sz="1100">
                        <a:effectLst/>
                      </a:endParaRPr>
                    </a:p>
                    <a:p>
                      <a:pPr marL="0" marR="0" algn="ctr">
                        <a:spcBef>
                          <a:spcPts val="100"/>
                        </a:spcBef>
                        <a:spcAft>
                          <a:spcPts val="0"/>
                        </a:spcAft>
                      </a:pPr>
                      <a:r>
                        <a:rPr lang="en-US" sz="1000">
                          <a:effectLst/>
                        </a:rPr>
                        <a:t>(1.84)</a:t>
                      </a:r>
                      <a:endParaRPr lang="en-US" sz="1100">
                        <a:effectLst/>
                        <a:latin typeface="Calibri"/>
                        <a:ea typeface="Calibri"/>
                        <a:cs typeface="Times New Roman"/>
                      </a:endParaRPr>
                    </a:p>
                  </a:txBody>
                  <a:tcPr marL="68580" marR="68580" marT="0" marB="0" anchor="ctr"/>
                </a:tc>
              </a:tr>
              <a:tr h="468923">
                <a:tc>
                  <a:txBody>
                    <a:bodyPr/>
                    <a:lstStyle/>
                    <a:p>
                      <a:pPr marL="0" marR="0" algn="ctr">
                        <a:spcBef>
                          <a:spcPts val="0"/>
                        </a:spcBef>
                        <a:spcAft>
                          <a:spcPts val="0"/>
                        </a:spcAft>
                      </a:pPr>
                      <a:r>
                        <a:rPr lang="en-US" sz="1000">
                          <a:effectLst/>
                        </a:rPr>
                        <a:t>Significant Difference?</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No</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No</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dirty="0">
                          <a:effectLst/>
                        </a:rPr>
                        <a:t>No</a:t>
                      </a:r>
                      <a:endParaRPr lang="en-US" sz="1100" dirty="0">
                        <a:effectLst/>
                        <a:latin typeface="Calibri"/>
                        <a:ea typeface="Calibri"/>
                        <a:cs typeface="Times New Roman"/>
                      </a:endParaRPr>
                    </a:p>
                  </a:txBody>
                  <a:tcPr marL="68580" marR="68580" marT="0" marB="0" anchor="ctr"/>
                </a:tc>
              </a:tr>
            </a:tbl>
          </a:graphicData>
        </a:graphic>
      </p:graphicFrame>
      <p:sp>
        <p:nvSpPr>
          <p:cNvPr id="3" name="Title 2"/>
          <p:cNvSpPr>
            <a:spLocks noGrp="1"/>
          </p:cNvSpPr>
          <p:nvPr>
            <p:ph type="title"/>
          </p:nvPr>
        </p:nvSpPr>
        <p:spPr>
          <a:xfrm>
            <a:off x="457200" y="228600"/>
            <a:ext cx="8229600" cy="91757"/>
          </a:xfrm>
        </p:spPr>
        <p:txBody>
          <a:bodyPr>
            <a:normAutofit fontScale="90000"/>
          </a:bodyPr>
          <a:lstStyle/>
          <a:p>
            <a:r>
              <a:rPr lang="en-US" dirty="0"/>
              <a:t> </a:t>
            </a:r>
            <a:r>
              <a:rPr lang="en-US" sz="3100" dirty="0"/>
              <a:t>Highlighted </a:t>
            </a:r>
            <a:r>
              <a:rPr lang="en-US" sz="3100" dirty="0" smtClean="0"/>
              <a:t>r</a:t>
            </a:r>
            <a:r>
              <a:rPr lang="en-US" sz="3100" dirty="0" smtClean="0"/>
              <a:t>esults for education models (2) </a:t>
            </a:r>
            <a:endParaRPr lang="en-US" sz="3100" dirty="0"/>
          </a:p>
        </p:txBody>
      </p:sp>
    </p:spTree>
    <p:extLst>
      <p:ext uri="{BB962C8B-B14F-4D97-AF65-F5344CB8AC3E}">
        <p14:creationId xmlns:p14="http://schemas.microsoft.com/office/powerpoint/2010/main" val="13077240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259121551"/>
              </p:ext>
            </p:extLst>
          </p:nvPr>
        </p:nvGraphicFramePr>
        <p:xfrm>
          <a:off x="304799" y="1371599"/>
          <a:ext cx="8382000" cy="5257800"/>
        </p:xfrm>
        <a:graphic>
          <a:graphicData uri="http://schemas.openxmlformats.org/drawingml/2006/table">
            <a:tbl>
              <a:tblPr firstRow="1" firstCol="1" bandRow="1">
                <a:tableStyleId>{5C22544A-7EE6-4342-B048-85BDC9FD1C3A}</a:tableStyleId>
              </a:tblPr>
              <a:tblGrid>
                <a:gridCol w="1188000"/>
                <a:gridCol w="924000"/>
                <a:gridCol w="858000"/>
                <a:gridCol w="858000"/>
                <a:gridCol w="858000"/>
                <a:gridCol w="858000"/>
                <a:gridCol w="924000"/>
                <a:gridCol w="924000"/>
                <a:gridCol w="990000"/>
              </a:tblGrid>
              <a:tr h="563336">
                <a:tc>
                  <a:txBody>
                    <a:bodyPr/>
                    <a:lstStyle/>
                    <a:p>
                      <a:pPr marL="0" marR="0" algn="ctr">
                        <a:spcBef>
                          <a:spcPts val="0"/>
                        </a:spcBef>
                        <a:spcAft>
                          <a:spcPts val="0"/>
                        </a:spcAft>
                      </a:pPr>
                      <a:r>
                        <a:rPr lang="en-US" sz="1000">
                          <a:effectLst/>
                        </a:rPr>
                        <a:t>Variable</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Model 1</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Model 2</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Model 3</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Model 4</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 </a:t>
                      </a:r>
                      <a:endParaRPr lang="en-US" sz="1100">
                        <a:effectLst/>
                      </a:endParaRPr>
                    </a:p>
                    <a:p>
                      <a:pPr marL="0" marR="0" algn="ctr">
                        <a:spcBef>
                          <a:spcPts val="0"/>
                        </a:spcBef>
                        <a:spcAft>
                          <a:spcPts val="0"/>
                        </a:spcAft>
                      </a:pPr>
                      <a:r>
                        <a:rPr lang="en-US" sz="1000">
                          <a:effectLst/>
                        </a:rPr>
                        <a:t>Model 5</a:t>
                      </a:r>
                      <a:endParaRPr lang="en-US" sz="1100">
                        <a:effectLst/>
                      </a:endParaRPr>
                    </a:p>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Model 6</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Model 7</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Model 8</a:t>
                      </a:r>
                      <a:endParaRPr lang="en-US" sz="1100">
                        <a:effectLst/>
                        <a:latin typeface="Calibri"/>
                        <a:ea typeface="Calibri"/>
                        <a:cs typeface="Times New Roman"/>
                      </a:endParaRPr>
                    </a:p>
                  </a:txBody>
                  <a:tcPr marL="68580" marR="68580" marT="0" marB="0" anchor="ctr"/>
                </a:tc>
              </a:tr>
              <a:tr h="2065564">
                <a:tc>
                  <a:txBody>
                    <a:bodyPr/>
                    <a:lstStyle/>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Y=Infant Mortality Rate</a:t>
                      </a:r>
                      <a:endParaRPr lang="en-US" sz="1100">
                        <a:effectLst/>
                      </a:endParaRPr>
                    </a:p>
                    <a:p>
                      <a:pPr marL="0" marR="0" algn="ctr">
                        <a:spcBef>
                          <a:spcPts val="0"/>
                        </a:spcBef>
                        <a:spcAft>
                          <a:spcPts val="0"/>
                        </a:spcAft>
                      </a:pPr>
                      <a:r>
                        <a:rPr lang="en-US" sz="1000">
                          <a:effectLst/>
                        </a:rPr>
                        <a:t>(N=1929, 135 countries)</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Y= Public Health Expend-iture - % GDP</a:t>
                      </a:r>
                      <a:endParaRPr lang="en-US" sz="1100">
                        <a:effectLst/>
                      </a:endParaRPr>
                    </a:p>
                    <a:p>
                      <a:pPr marL="0" marR="0" algn="ctr">
                        <a:spcBef>
                          <a:spcPts val="0"/>
                        </a:spcBef>
                        <a:spcAft>
                          <a:spcPts val="0"/>
                        </a:spcAft>
                      </a:pPr>
                      <a:r>
                        <a:rPr lang="en-US" sz="1000">
                          <a:effectLst/>
                        </a:rPr>
                        <a:t>(N=1633, 135 countries)</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Y= Public Health Expend-iture - % Govt Spending</a:t>
                      </a:r>
                      <a:endParaRPr lang="en-US" sz="1100">
                        <a:effectLst/>
                      </a:endParaRPr>
                    </a:p>
                    <a:p>
                      <a:pPr marL="0" marR="0" algn="ctr">
                        <a:spcBef>
                          <a:spcPts val="0"/>
                        </a:spcBef>
                        <a:spcAft>
                          <a:spcPts val="0"/>
                        </a:spcAft>
                      </a:pPr>
                      <a:r>
                        <a:rPr lang="en-US" sz="1000">
                          <a:effectLst/>
                        </a:rPr>
                        <a:t>(N=1628, 135 countries)</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Y= Children Receiving DPT Immuniza-tion</a:t>
                      </a:r>
                      <a:endParaRPr lang="en-US" sz="1100">
                        <a:effectLst/>
                      </a:endParaRPr>
                    </a:p>
                    <a:p>
                      <a:pPr marL="0" marR="0" algn="ctr">
                        <a:spcBef>
                          <a:spcPts val="0"/>
                        </a:spcBef>
                        <a:spcAft>
                          <a:spcPts val="0"/>
                        </a:spcAft>
                      </a:pPr>
                      <a:r>
                        <a:rPr lang="en-US" sz="1000">
                          <a:effectLst/>
                        </a:rPr>
                        <a:t>(N=1926, 135 countries)</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Y= Children Receiving Hepatitis B Immuniza-tion</a:t>
                      </a:r>
                      <a:endParaRPr lang="en-US" sz="1100">
                        <a:effectLst/>
                      </a:endParaRPr>
                    </a:p>
                    <a:p>
                      <a:pPr marL="0" marR="0" algn="ctr">
                        <a:spcBef>
                          <a:spcPts val="0"/>
                        </a:spcBef>
                        <a:spcAft>
                          <a:spcPts val="0"/>
                        </a:spcAft>
                      </a:pPr>
                      <a:r>
                        <a:rPr lang="en-US" sz="1000">
                          <a:effectLst/>
                        </a:rPr>
                        <a:t>(N=986, 114 countries)</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Y=Children Receiving Measles Immuniza-tion</a:t>
                      </a:r>
                      <a:endParaRPr lang="en-US" sz="1100">
                        <a:effectLst/>
                      </a:endParaRPr>
                    </a:p>
                    <a:p>
                      <a:pPr marL="0" marR="0" algn="ctr">
                        <a:spcBef>
                          <a:spcPts val="0"/>
                        </a:spcBef>
                        <a:spcAft>
                          <a:spcPts val="0"/>
                        </a:spcAft>
                      </a:pPr>
                      <a:r>
                        <a:rPr lang="en-US" sz="1000">
                          <a:effectLst/>
                        </a:rPr>
                        <a:t>(N=1929, 135 countries)</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Y=</a:t>
                      </a:r>
                      <a:endParaRPr lang="en-US" sz="1100">
                        <a:effectLst/>
                      </a:endParaRPr>
                    </a:p>
                    <a:p>
                      <a:pPr marL="0" marR="0" algn="ctr">
                        <a:spcBef>
                          <a:spcPts val="0"/>
                        </a:spcBef>
                        <a:spcAft>
                          <a:spcPts val="0"/>
                        </a:spcAft>
                      </a:pPr>
                      <a:r>
                        <a:rPr lang="en-US" sz="1000">
                          <a:effectLst/>
                        </a:rPr>
                        <a:t>Improved Sanitation Facilities</a:t>
                      </a:r>
                      <a:endParaRPr lang="en-US" sz="1100">
                        <a:effectLst/>
                      </a:endParaRPr>
                    </a:p>
                    <a:p>
                      <a:pPr marL="0" marR="0" algn="ctr">
                        <a:spcBef>
                          <a:spcPts val="0"/>
                        </a:spcBef>
                        <a:spcAft>
                          <a:spcPts val="0"/>
                        </a:spcAft>
                      </a:pPr>
                      <a:r>
                        <a:rPr lang="en-US" sz="1000">
                          <a:effectLst/>
                        </a:rPr>
                        <a:t>(N=1895, 134 countries)</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Y= Improved Sanitation Facilities- urban</a:t>
                      </a:r>
                      <a:endParaRPr lang="en-US" sz="1100">
                        <a:effectLst/>
                      </a:endParaRPr>
                    </a:p>
                    <a:p>
                      <a:pPr marL="0" marR="0" algn="ctr">
                        <a:spcBef>
                          <a:spcPts val="0"/>
                        </a:spcBef>
                        <a:spcAft>
                          <a:spcPts val="0"/>
                        </a:spcAft>
                      </a:pPr>
                      <a:r>
                        <a:rPr lang="en-US" sz="1000">
                          <a:effectLst/>
                        </a:rPr>
                        <a:t>(N=1905, 134 countries)</a:t>
                      </a:r>
                      <a:endParaRPr lang="en-US" sz="1100">
                        <a:effectLst/>
                        <a:latin typeface="Calibri"/>
                        <a:ea typeface="Calibri"/>
                        <a:cs typeface="Times New Roman"/>
                      </a:endParaRPr>
                    </a:p>
                  </a:txBody>
                  <a:tcPr marL="68580" marR="68580" marT="0" marB="0" anchor="ctr"/>
                </a:tc>
              </a:tr>
              <a:tr h="938893">
                <a:tc>
                  <a:txBody>
                    <a:bodyPr/>
                    <a:lstStyle/>
                    <a:p>
                      <a:pPr marL="0" marR="0" algn="ctr">
                        <a:spcBef>
                          <a:spcPts val="0"/>
                        </a:spcBef>
                        <a:spcAft>
                          <a:spcPts val="0"/>
                        </a:spcAft>
                      </a:pPr>
                      <a:r>
                        <a:rPr lang="en-US" sz="1000">
                          <a:effectLst/>
                        </a:rPr>
                        <a:t>Democratic Decentralization, Party Centralization (Lagged)</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-.966***</a:t>
                      </a:r>
                      <a:endParaRPr lang="en-US" sz="1100">
                        <a:effectLst/>
                      </a:endParaRPr>
                    </a:p>
                    <a:p>
                      <a:pPr marL="0" marR="0" algn="ctr">
                        <a:spcBef>
                          <a:spcPts val="0"/>
                        </a:spcBef>
                        <a:spcAft>
                          <a:spcPts val="0"/>
                        </a:spcAft>
                      </a:pPr>
                      <a:r>
                        <a:rPr lang="en-US" sz="1000">
                          <a:effectLst/>
                        </a:rPr>
                        <a:t>(.307)</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.282***</a:t>
                      </a:r>
                      <a:endParaRPr lang="en-US" sz="1100">
                        <a:effectLst/>
                      </a:endParaRPr>
                    </a:p>
                    <a:p>
                      <a:pPr marL="0" marR="0" algn="ctr">
                        <a:spcBef>
                          <a:spcPts val="0"/>
                        </a:spcBef>
                        <a:spcAft>
                          <a:spcPts val="0"/>
                        </a:spcAft>
                      </a:pPr>
                      <a:r>
                        <a:rPr lang="en-US" sz="1000">
                          <a:effectLst/>
                        </a:rPr>
                        <a:t>(.095)</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.975***</a:t>
                      </a:r>
                      <a:endParaRPr lang="en-US" sz="1100">
                        <a:effectLst/>
                      </a:endParaRPr>
                    </a:p>
                    <a:p>
                      <a:pPr marL="0" marR="0" algn="ctr">
                        <a:spcBef>
                          <a:spcPts val="0"/>
                        </a:spcBef>
                        <a:spcAft>
                          <a:spcPts val="0"/>
                        </a:spcAft>
                      </a:pPr>
                      <a:r>
                        <a:rPr lang="en-US" sz="1000">
                          <a:effectLst/>
                        </a:rPr>
                        <a:t>(.343)</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1.73*</a:t>
                      </a:r>
                      <a:endParaRPr lang="en-US" sz="1100">
                        <a:effectLst/>
                      </a:endParaRPr>
                    </a:p>
                    <a:p>
                      <a:pPr marL="0" marR="0" algn="ctr">
                        <a:spcBef>
                          <a:spcPts val="0"/>
                        </a:spcBef>
                        <a:spcAft>
                          <a:spcPts val="0"/>
                        </a:spcAft>
                      </a:pPr>
                      <a:r>
                        <a:rPr lang="en-US" sz="1000">
                          <a:effectLst/>
                        </a:rPr>
                        <a:t>(.991)</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22.53***</a:t>
                      </a:r>
                      <a:endParaRPr lang="en-US" sz="1100">
                        <a:effectLst/>
                      </a:endParaRPr>
                    </a:p>
                    <a:p>
                      <a:pPr marL="0" marR="0" algn="ctr">
                        <a:spcBef>
                          <a:spcPts val="0"/>
                        </a:spcBef>
                        <a:spcAft>
                          <a:spcPts val="0"/>
                        </a:spcAft>
                      </a:pPr>
                      <a:r>
                        <a:rPr lang="en-US" sz="1000">
                          <a:effectLst/>
                        </a:rPr>
                        <a:t>(3.89)</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.684</a:t>
                      </a:r>
                      <a:endParaRPr lang="en-US" sz="1100">
                        <a:effectLst/>
                      </a:endParaRPr>
                    </a:p>
                    <a:p>
                      <a:pPr marL="0" marR="0" algn="ctr">
                        <a:spcBef>
                          <a:spcPts val="0"/>
                        </a:spcBef>
                        <a:spcAft>
                          <a:spcPts val="0"/>
                        </a:spcAft>
                      </a:pPr>
                      <a:r>
                        <a:rPr lang="en-US" sz="1000">
                          <a:effectLst/>
                        </a:rPr>
                        <a:t>(1.02)</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-.015</a:t>
                      </a:r>
                      <a:endParaRPr lang="en-US" sz="1100">
                        <a:effectLst/>
                      </a:endParaRPr>
                    </a:p>
                    <a:p>
                      <a:pPr marL="0" marR="0" algn="ctr">
                        <a:spcBef>
                          <a:spcPts val="0"/>
                        </a:spcBef>
                        <a:spcAft>
                          <a:spcPts val="0"/>
                        </a:spcAft>
                      </a:pPr>
                      <a:r>
                        <a:rPr lang="en-US" sz="1000">
                          <a:effectLst/>
                        </a:rPr>
                        <a:t>(.114)</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.169*</a:t>
                      </a:r>
                      <a:endParaRPr lang="en-US" sz="1100">
                        <a:effectLst/>
                      </a:endParaRPr>
                    </a:p>
                    <a:p>
                      <a:pPr marL="0" marR="0" algn="ctr">
                        <a:spcBef>
                          <a:spcPts val="0"/>
                        </a:spcBef>
                        <a:spcAft>
                          <a:spcPts val="0"/>
                        </a:spcAft>
                      </a:pPr>
                      <a:r>
                        <a:rPr lang="en-US" sz="1000">
                          <a:effectLst/>
                        </a:rPr>
                        <a:t>(.092)</a:t>
                      </a:r>
                      <a:endParaRPr lang="en-US" sz="1100">
                        <a:effectLst/>
                        <a:latin typeface="Calibri"/>
                        <a:ea typeface="Calibri"/>
                        <a:cs typeface="Times New Roman"/>
                      </a:endParaRPr>
                    </a:p>
                  </a:txBody>
                  <a:tcPr marL="68580" marR="68580" marT="0" marB="0" anchor="ctr"/>
                </a:tc>
              </a:tr>
              <a:tr h="938893">
                <a:tc>
                  <a:txBody>
                    <a:bodyPr/>
                    <a:lstStyle/>
                    <a:p>
                      <a:pPr marL="0" marR="0" algn="ctr">
                        <a:spcBef>
                          <a:spcPts val="0"/>
                        </a:spcBef>
                        <a:spcAft>
                          <a:spcPts val="0"/>
                        </a:spcAft>
                      </a:pPr>
                      <a:r>
                        <a:rPr lang="en-US" sz="1000">
                          <a:effectLst/>
                        </a:rPr>
                        <a:t>Democratic Decentralization, Party Decentralization (Lagged)</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-.246</a:t>
                      </a:r>
                      <a:endParaRPr lang="en-US" sz="1100">
                        <a:effectLst/>
                      </a:endParaRPr>
                    </a:p>
                    <a:p>
                      <a:pPr marL="0" marR="0" algn="ctr">
                        <a:spcBef>
                          <a:spcPts val="0"/>
                        </a:spcBef>
                        <a:spcAft>
                          <a:spcPts val="0"/>
                        </a:spcAft>
                      </a:pPr>
                      <a:r>
                        <a:rPr lang="en-US" sz="1000">
                          <a:effectLst/>
                        </a:rPr>
                        <a:t>(.405)</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.149</a:t>
                      </a:r>
                      <a:endParaRPr lang="en-US" sz="1100">
                        <a:effectLst/>
                      </a:endParaRPr>
                    </a:p>
                    <a:p>
                      <a:pPr marL="0" marR="0" algn="ctr">
                        <a:spcBef>
                          <a:spcPts val="0"/>
                        </a:spcBef>
                        <a:spcAft>
                          <a:spcPts val="0"/>
                        </a:spcAft>
                      </a:pPr>
                      <a:r>
                        <a:rPr lang="en-US" sz="1000">
                          <a:effectLst/>
                        </a:rPr>
                        <a:t>(.129)</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.571</a:t>
                      </a:r>
                      <a:endParaRPr lang="en-US" sz="1100">
                        <a:effectLst/>
                      </a:endParaRPr>
                    </a:p>
                    <a:p>
                      <a:pPr marL="0" marR="0" algn="ctr">
                        <a:spcBef>
                          <a:spcPts val="0"/>
                        </a:spcBef>
                        <a:spcAft>
                          <a:spcPts val="0"/>
                        </a:spcAft>
                      </a:pPr>
                      <a:r>
                        <a:rPr lang="en-US" sz="1000">
                          <a:effectLst/>
                        </a:rPr>
                        <a:t>(.453)</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.337</a:t>
                      </a:r>
                      <a:endParaRPr lang="en-US" sz="1100">
                        <a:effectLst/>
                      </a:endParaRPr>
                    </a:p>
                    <a:p>
                      <a:pPr marL="0" marR="0" algn="ctr">
                        <a:spcBef>
                          <a:spcPts val="0"/>
                        </a:spcBef>
                        <a:spcAft>
                          <a:spcPts val="0"/>
                        </a:spcAft>
                      </a:pPr>
                      <a:r>
                        <a:rPr lang="en-US" sz="1000">
                          <a:effectLst/>
                        </a:rPr>
                        <a:t>(1.26)</a:t>
                      </a:r>
                      <a:endParaRPr lang="en-US" sz="1100">
                        <a:effectLst/>
                        <a:latin typeface="Calibri"/>
                        <a:ea typeface="Calibri"/>
                        <a:cs typeface="Times New Roman"/>
                      </a:endParaRPr>
                    </a:p>
                  </a:txBody>
                  <a:tcPr marL="68580" marR="68580" marT="0" marB="0" anchor="ctr"/>
                </a:tc>
                <a:tc>
                  <a:txBody>
                    <a:bodyPr/>
                    <a:lstStyle/>
                    <a:p>
                      <a:pPr marL="0" marR="0" algn="ctr">
                        <a:spcBef>
                          <a:spcPts val="100"/>
                        </a:spcBef>
                        <a:spcAft>
                          <a:spcPts val="0"/>
                        </a:spcAft>
                      </a:pPr>
                      <a:r>
                        <a:rPr lang="en-US" sz="1000">
                          <a:effectLst/>
                        </a:rPr>
                        <a:t>13.08***</a:t>
                      </a:r>
                      <a:endParaRPr lang="en-US" sz="1100">
                        <a:effectLst/>
                      </a:endParaRPr>
                    </a:p>
                    <a:p>
                      <a:pPr marL="0" marR="0" algn="ctr">
                        <a:spcBef>
                          <a:spcPts val="100"/>
                        </a:spcBef>
                        <a:spcAft>
                          <a:spcPts val="0"/>
                        </a:spcAft>
                      </a:pPr>
                      <a:r>
                        <a:rPr lang="en-US" sz="1000">
                          <a:effectLst/>
                        </a:rPr>
                        <a:t>(4.10)</a:t>
                      </a:r>
                      <a:endParaRPr lang="en-US" sz="1100">
                        <a:effectLst/>
                        <a:latin typeface="Calibri"/>
                        <a:ea typeface="Calibri"/>
                        <a:cs typeface="Times New Roman"/>
                      </a:endParaRPr>
                    </a:p>
                  </a:txBody>
                  <a:tcPr marL="68580" marR="68580" marT="0" marB="0" anchor="ctr"/>
                </a:tc>
                <a:tc>
                  <a:txBody>
                    <a:bodyPr/>
                    <a:lstStyle/>
                    <a:p>
                      <a:pPr marL="0" marR="0" algn="ctr">
                        <a:spcBef>
                          <a:spcPts val="100"/>
                        </a:spcBef>
                        <a:spcAft>
                          <a:spcPts val="0"/>
                        </a:spcAft>
                      </a:pPr>
                      <a:r>
                        <a:rPr lang="en-US" sz="1000">
                          <a:effectLst/>
                        </a:rPr>
                        <a:t>.745</a:t>
                      </a:r>
                      <a:endParaRPr lang="en-US" sz="1100">
                        <a:effectLst/>
                      </a:endParaRPr>
                    </a:p>
                    <a:p>
                      <a:pPr marL="0" marR="0" algn="ctr">
                        <a:spcBef>
                          <a:spcPts val="100"/>
                        </a:spcBef>
                        <a:spcAft>
                          <a:spcPts val="0"/>
                        </a:spcAft>
                      </a:pPr>
                      <a:r>
                        <a:rPr lang="en-US" sz="1000">
                          <a:effectLst/>
                        </a:rPr>
                        <a:t>(1.29)</a:t>
                      </a:r>
                      <a:endParaRPr lang="en-US" sz="1100">
                        <a:effectLst/>
                        <a:latin typeface="Calibri"/>
                        <a:ea typeface="Calibri"/>
                        <a:cs typeface="Times New Roman"/>
                      </a:endParaRPr>
                    </a:p>
                  </a:txBody>
                  <a:tcPr marL="68580" marR="68580" marT="0" marB="0" anchor="ctr"/>
                </a:tc>
                <a:tc>
                  <a:txBody>
                    <a:bodyPr/>
                    <a:lstStyle/>
                    <a:p>
                      <a:pPr marL="0" marR="0" algn="ctr">
                        <a:spcBef>
                          <a:spcPts val="100"/>
                        </a:spcBef>
                        <a:spcAft>
                          <a:spcPts val="0"/>
                        </a:spcAft>
                      </a:pPr>
                      <a:r>
                        <a:rPr lang="en-US" sz="1000">
                          <a:effectLst/>
                        </a:rPr>
                        <a:t>.128</a:t>
                      </a:r>
                      <a:endParaRPr lang="en-US" sz="1100">
                        <a:effectLst/>
                      </a:endParaRPr>
                    </a:p>
                    <a:p>
                      <a:pPr marL="0" marR="0" algn="ctr">
                        <a:spcBef>
                          <a:spcPts val="100"/>
                        </a:spcBef>
                        <a:spcAft>
                          <a:spcPts val="0"/>
                        </a:spcAft>
                      </a:pPr>
                      <a:r>
                        <a:rPr lang="en-US" sz="1000">
                          <a:effectLst/>
                        </a:rPr>
                        <a:t>(.149)</a:t>
                      </a:r>
                      <a:endParaRPr lang="en-US" sz="1100">
                        <a:effectLst/>
                        <a:latin typeface="Calibri"/>
                        <a:ea typeface="Calibri"/>
                        <a:cs typeface="Times New Roman"/>
                      </a:endParaRPr>
                    </a:p>
                  </a:txBody>
                  <a:tcPr marL="68580" marR="68580" marT="0" marB="0" anchor="ctr"/>
                </a:tc>
                <a:tc>
                  <a:txBody>
                    <a:bodyPr/>
                    <a:lstStyle/>
                    <a:p>
                      <a:pPr marL="0" marR="0" algn="ctr">
                        <a:spcBef>
                          <a:spcPts val="100"/>
                        </a:spcBef>
                        <a:spcAft>
                          <a:spcPts val="0"/>
                        </a:spcAft>
                      </a:pPr>
                      <a:r>
                        <a:rPr lang="en-US" sz="1000">
                          <a:effectLst/>
                        </a:rPr>
                        <a:t>.078</a:t>
                      </a:r>
                      <a:endParaRPr lang="en-US" sz="1100">
                        <a:effectLst/>
                      </a:endParaRPr>
                    </a:p>
                    <a:p>
                      <a:pPr marL="0" marR="0" algn="ctr">
                        <a:spcBef>
                          <a:spcPts val="100"/>
                        </a:spcBef>
                        <a:spcAft>
                          <a:spcPts val="0"/>
                        </a:spcAft>
                      </a:pPr>
                      <a:r>
                        <a:rPr lang="en-US" sz="1000">
                          <a:effectLst/>
                        </a:rPr>
                        <a:t>(.121)</a:t>
                      </a:r>
                      <a:endParaRPr lang="en-US" sz="1100">
                        <a:effectLst/>
                        <a:latin typeface="Calibri"/>
                        <a:ea typeface="Calibri"/>
                        <a:cs typeface="Times New Roman"/>
                      </a:endParaRPr>
                    </a:p>
                  </a:txBody>
                  <a:tcPr marL="68580" marR="68580" marT="0" marB="0" anchor="ctr"/>
                </a:tc>
              </a:tr>
              <a:tr h="563336">
                <a:tc>
                  <a:txBody>
                    <a:bodyPr/>
                    <a:lstStyle/>
                    <a:p>
                      <a:pPr marL="0" marR="0" algn="ctr">
                        <a:spcBef>
                          <a:spcPts val="0"/>
                        </a:spcBef>
                        <a:spcAft>
                          <a:spcPts val="0"/>
                        </a:spcAft>
                      </a:pPr>
                      <a:r>
                        <a:rPr lang="en-US" sz="1000">
                          <a:effectLst/>
                        </a:rPr>
                        <a:t>Significant Difference?</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 </a:t>
                      </a:r>
                      <a:endParaRPr lang="en-US" sz="1100">
                        <a:effectLst/>
                      </a:endParaRPr>
                    </a:p>
                    <a:p>
                      <a:pPr marL="0" marR="0" algn="ctr">
                        <a:spcBef>
                          <a:spcPts val="0"/>
                        </a:spcBef>
                        <a:spcAft>
                          <a:spcPts val="0"/>
                        </a:spcAft>
                      </a:pPr>
                      <a:r>
                        <a:rPr lang="en-US" sz="1000">
                          <a:effectLst/>
                        </a:rPr>
                        <a:t>Yes (*)</a:t>
                      </a:r>
                      <a:endParaRPr lang="en-US" sz="1100">
                        <a:effectLst/>
                      </a:endParaRPr>
                    </a:p>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No</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No</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No</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Yes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No</a:t>
                      </a:r>
                      <a:endParaRPr lang="en-US" sz="1100">
                        <a:effectLst/>
                        <a:latin typeface="Calibri"/>
                        <a:ea typeface="Calibri"/>
                        <a:cs typeface="Times New Roman"/>
                      </a:endParaRPr>
                    </a:p>
                  </a:txBody>
                  <a:tcPr marL="68580" marR="68580" marT="0" marB="0" anchor="ctr"/>
                </a:tc>
              </a:tr>
              <a:tr h="187778">
                <a:tc>
                  <a:txBody>
                    <a:bodyPr/>
                    <a:lstStyle/>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1000" dirty="0">
                          <a:effectLst/>
                        </a:rPr>
                        <a:t> </a:t>
                      </a:r>
                      <a:endParaRPr lang="en-US" sz="1100" dirty="0">
                        <a:effectLst/>
                        <a:latin typeface="Calibri"/>
                        <a:ea typeface="Calibri"/>
                        <a:cs typeface="Times New Roman"/>
                      </a:endParaRPr>
                    </a:p>
                  </a:txBody>
                  <a:tcPr marL="68580" marR="68580" marT="0" marB="0" anchor="ctr"/>
                </a:tc>
              </a:tr>
            </a:tbl>
          </a:graphicData>
        </a:graphic>
      </p:graphicFrame>
      <p:sp>
        <p:nvSpPr>
          <p:cNvPr id="3" name="Title 2"/>
          <p:cNvSpPr>
            <a:spLocks noGrp="1"/>
          </p:cNvSpPr>
          <p:nvPr>
            <p:ph type="title"/>
          </p:nvPr>
        </p:nvSpPr>
        <p:spPr/>
        <p:txBody>
          <a:bodyPr>
            <a:normAutofit fontScale="90000"/>
          </a:bodyPr>
          <a:lstStyle/>
          <a:p>
            <a:pPr lvl="0"/>
            <a:r>
              <a:rPr lang="en-US" sz="4400" b="0" i="1" dirty="0" smtClean="0">
                <a:solidFill>
                  <a:schemeClr val="tx1"/>
                </a:solidFill>
                <a:effectLst/>
                <a:latin typeface="Times New Roman" pitchFamily="18" charset="0"/>
                <a:ea typeface="Calibri" pitchFamily="34" charset="0"/>
                <a:cs typeface="Times New Roman" pitchFamily="18" charset="0"/>
              </a:rPr>
              <a:t/>
            </a:r>
            <a:br>
              <a:rPr lang="en-US" sz="4400" b="0" i="1" dirty="0" smtClean="0">
                <a:solidFill>
                  <a:schemeClr val="tx1"/>
                </a:solidFill>
                <a:effectLst/>
                <a:latin typeface="Times New Roman" pitchFamily="18" charset="0"/>
                <a:ea typeface="Calibri" pitchFamily="34" charset="0"/>
                <a:cs typeface="Times New Roman" pitchFamily="18" charset="0"/>
              </a:rPr>
            </a:br>
            <a:r>
              <a:rPr lang="en-US" sz="2700" b="0" dirty="0">
                <a:latin typeface="+mn-lt"/>
              </a:rPr>
              <a:t>Highlighted </a:t>
            </a:r>
            <a:r>
              <a:rPr lang="en-US" sz="2700" b="0" dirty="0" smtClean="0">
                <a:latin typeface="+mn-lt"/>
              </a:rPr>
              <a:t>results </a:t>
            </a:r>
            <a:r>
              <a:rPr lang="en-US" sz="2700" b="0" dirty="0" smtClean="0">
                <a:solidFill>
                  <a:schemeClr val="tx1"/>
                </a:solidFill>
                <a:effectLst/>
                <a:latin typeface="+mn-lt"/>
                <a:ea typeface="Calibri" pitchFamily="34" charset="0"/>
                <a:cs typeface="Times New Roman" pitchFamily="18" charset="0"/>
              </a:rPr>
              <a:t>for some of the </a:t>
            </a:r>
            <a:r>
              <a:rPr lang="en-US" sz="2700" b="0" dirty="0">
                <a:solidFill>
                  <a:schemeClr val="tx1"/>
                </a:solidFill>
                <a:effectLst/>
                <a:latin typeface="+mn-lt"/>
                <a:ea typeface="Calibri" pitchFamily="34" charset="0"/>
                <a:cs typeface="Times New Roman" pitchFamily="18" charset="0"/>
              </a:rPr>
              <a:t>Health Models</a:t>
            </a:r>
            <a:r>
              <a:rPr lang="en-US" sz="800" b="0" dirty="0">
                <a:solidFill>
                  <a:schemeClr val="tx1"/>
                </a:solidFill>
                <a:effectLst/>
                <a:latin typeface="Arial" pitchFamily="34" charset="0"/>
                <a:cs typeface="Arial" pitchFamily="34" charset="0"/>
              </a:rPr>
              <a:t/>
            </a:r>
            <a:br>
              <a:rPr lang="en-US" sz="800" b="0" dirty="0">
                <a:solidFill>
                  <a:schemeClr val="tx1"/>
                </a:solidFill>
                <a:effectLst/>
                <a:latin typeface="Arial" pitchFamily="34" charset="0"/>
                <a:cs typeface="Arial" pitchFamily="34" charset="0"/>
              </a:rPr>
            </a:br>
            <a:endParaRPr lang="en-US" dirty="0"/>
          </a:p>
        </p:txBody>
      </p:sp>
    </p:spTree>
    <p:extLst>
      <p:ext uri="{BB962C8B-B14F-4D97-AF65-F5344CB8AC3E}">
        <p14:creationId xmlns:p14="http://schemas.microsoft.com/office/powerpoint/2010/main" val="32561668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104013041"/>
              </p:ext>
            </p:extLst>
          </p:nvPr>
        </p:nvGraphicFramePr>
        <p:xfrm>
          <a:off x="533400" y="1752600"/>
          <a:ext cx="8279179" cy="4921250"/>
        </p:xfrm>
        <a:graphic>
          <a:graphicData uri="http://schemas.openxmlformats.org/drawingml/2006/table">
            <a:tbl>
              <a:tblPr firstRow="1" firstCol="1" lastRow="1" lastCol="1" bandRow="1" bandCol="1">
                <a:tableStyleId>{5C22544A-7EE6-4342-B048-85BDC9FD1C3A}</a:tableStyleId>
              </a:tblPr>
              <a:tblGrid>
                <a:gridCol w="1643724"/>
                <a:gridCol w="1374022"/>
                <a:gridCol w="1180857"/>
                <a:gridCol w="196810"/>
                <a:gridCol w="1246461"/>
                <a:gridCol w="1246461"/>
                <a:gridCol w="1390844"/>
              </a:tblGrid>
              <a:tr h="254246">
                <a:tc>
                  <a:txBody>
                    <a:bodyPr/>
                    <a:lstStyle/>
                    <a:p>
                      <a:pPr marL="0" marR="0" algn="ctr">
                        <a:spcBef>
                          <a:spcPts val="0"/>
                        </a:spcBef>
                        <a:spcAft>
                          <a:spcPts val="0"/>
                        </a:spcAft>
                      </a:pPr>
                      <a:r>
                        <a:rPr lang="en-US" sz="900" dirty="0">
                          <a:effectLst/>
                        </a:rPr>
                        <a:t>Variable</a:t>
                      </a:r>
                      <a:endParaRPr lang="en-US" sz="1100" dirty="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00" dirty="0">
                          <a:effectLst/>
                        </a:rPr>
                        <a:t>Model 1</a:t>
                      </a:r>
                      <a:endParaRPr lang="en-US" sz="1100" dirty="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00">
                          <a:effectLst/>
                        </a:rPr>
                        <a:t>Model 2</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00">
                          <a:effectLst/>
                        </a:rPr>
                        <a:t>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00">
                          <a:effectLst/>
                        </a:rPr>
                        <a:t>Model 3</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00">
                          <a:effectLst/>
                        </a:rPr>
                        <a:t>Model 4</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00">
                          <a:effectLst/>
                        </a:rPr>
                        <a:t>Model 5</a:t>
                      </a:r>
                      <a:endParaRPr lang="en-US" sz="1100">
                        <a:effectLst/>
                        <a:latin typeface="Calibri"/>
                        <a:ea typeface="Calibri"/>
                        <a:cs typeface="Times New Roman"/>
                      </a:endParaRPr>
                    </a:p>
                  </a:txBody>
                  <a:tcPr marL="68580" marR="68580" marT="0" marB="0" anchor="ctr"/>
                </a:tc>
              </a:tr>
              <a:tr h="2592659">
                <a:tc>
                  <a:txBody>
                    <a:bodyPr/>
                    <a:lstStyle/>
                    <a:p>
                      <a:pPr marL="0" marR="0" algn="ctr">
                        <a:spcBef>
                          <a:spcPts val="0"/>
                        </a:spcBef>
                        <a:spcAft>
                          <a:spcPts val="0"/>
                        </a:spcAft>
                      </a:pPr>
                      <a:r>
                        <a:rPr lang="en-US" sz="900" dirty="0">
                          <a:effectLst/>
                        </a:rPr>
                        <a:t> </a:t>
                      </a:r>
                      <a:endParaRPr lang="en-US" sz="1100" dirty="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00" dirty="0">
                          <a:effectLst/>
                        </a:rPr>
                        <a:t>Y= Children Out of School</a:t>
                      </a:r>
                      <a:endParaRPr lang="en-US" sz="1100" dirty="0">
                        <a:effectLst/>
                      </a:endParaRPr>
                    </a:p>
                    <a:p>
                      <a:pPr marL="0" marR="0" algn="ctr">
                        <a:spcBef>
                          <a:spcPts val="0"/>
                        </a:spcBef>
                        <a:spcAft>
                          <a:spcPts val="0"/>
                        </a:spcAft>
                      </a:pPr>
                      <a:r>
                        <a:rPr lang="en-US" sz="900" dirty="0">
                          <a:effectLst/>
                        </a:rPr>
                        <a:t>(N=1182, 118 countries)</a:t>
                      </a:r>
                      <a:endParaRPr lang="en-US" sz="1100" dirty="0">
                        <a:effectLst/>
                      </a:endParaRPr>
                    </a:p>
                    <a:p>
                      <a:pPr marL="0" marR="0" algn="ctr">
                        <a:spcBef>
                          <a:spcPts val="0"/>
                        </a:spcBef>
                        <a:spcAft>
                          <a:spcPts val="0"/>
                        </a:spcAft>
                      </a:pPr>
                      <a:r>
                        <a:rPr lang="en-US" sz="900" dirty="0">
                          <a:effectLst/>
                        </a:rPr>
                        <a:t> </a:t>
                      </a:r>
                      <a:endParaRPr lang="en-US" sz="1100" dirty="0">
                        <a:effectLst/>
                      </a:endParaRPr>
                    </a:p>
                    <a:p>
                      <a:pPr marL="0" marR="0" algn="ctr">
                        <a:spcBef>
                          <a:spcPts val="0"/>
                        </a:spcBef>
                        <a:spcAft>
                          <a:spcPts val="0"/>
                        </a:spcAft>
                      </a:pPr>
                      <a:r>
                        <a:rPr lang="en-US" sz="900" dirty="0">
                          <a:effectLst/>
                        </a:rPr>
                        <a:t>Random Effects with AR(1) Correction</a:t>
                      </a:r>
                      <a:endParaRPr lang="en-US" sz="1100" dirty="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00">
                          <a:effectLst/>
                        </a:rPr>
                        <a:t> </a:t>
                      </a:r>
                      <a:endParaRPr lang="en-US" sz="1100">
                        <a:effectLst/>
                      </a:endParaRPr>
                    </a:p>
                    <a:p>
                      <a:pPr marL="0" marR="0" algn="ctr">
                        <a:spcBef>
                          <a:spcPts val="0"/>
                        </a:spcBef>
                        <a:spcAft>
                          <a:spcPts val="0"/>
                        </a:spcAft>
                      </a:pPr>
                      <a:r>
                        <a:rPr lang="en-US" sz="900">
                          <a:effectLst/>
                        </a:rPr>
                        <a:t>Y= Children Out of School</a:t>
                      </a:r>
                      <a:endParaRPr lang="en-US" sz="1100">
                        <a:effectLst/>
                      </a:endParaRPr>
                    </a:p>
                    <a:p>
                      <a:pPr marL="0" marR="0" algn="ctr">
                        <a:spcBef>
                          <a:spcPts val="0"/>
                        </a:spcBef>
                        <a:spcAft>
                          <a:spcPts val="0"/>
                        </a:spcAft>
                      </a:pPr>
                      <a:r>
                        <a:rPr lang="en-US" sz="900">
                          <a:effectLst/>
                        </a:rPr>
                        <a:t>(N=1182, 118 countries)</a:t>
                      </a:r>
                      <a:endParaRPr lang="en-US" sz="1100">
                        <a:effectLst/>
                      </a:endParaRPr>
                    </a:p>
                    <a:p>
                      <a:pPr marL="0" marR="0" algn="ctr">
                        <a:spcBef>
                          <a:spcPts val="0"/>
                        </a:spcBef>
                        <a:spcAft>
                          <a:spcPts val="0"/>
                        </a:spcAft>
                      </a:pPr>
                      <a:r>
                        <a:rPr lang="en-US" sz="900">
                          <a:effectLst/>
                        </a:rPr>
                        <a:t> </a:t>
                      </a:r>
                      <a:endParaRPr lang="en-US" sz="1100">
                        <a:effectLst/>
                      </a:endParaRPr>
                    </a:p>
                    <a:p>
                      <a:pPr marL="0" marR="0" algn="ctr">
                        <a:spcBef>
                          <a:spcPts val="0"/>
                        </a:spcBef>
                        <a:spcAft>
                          <a:spcPts val="0"/>
                        </a:spcAft>
                      </a:pPr>
                      <a:r>
                        <a:rPr lang="en-US" sz="900">
                          <a:effectLst/>
                        </a:rPr>
                        <a:t>Fixed Effects with Country and Year Dummies</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00">
                          <a:effectLst/>
                        </a:rPr>
                        <a:t>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00">
                          <a:effectLst/>
                        </a:rPr>
                        <a:t> </a:t>
                      </a:r>
                      <a:endParaRPr lang="en-US" sz="1100">
                        <a:effectLst/>
                      </a:endParaRPr>
                    </a:p>
                    <a:p>
                      <a:pPr marL="0" marR="0" algn="ctr">
                        <a:spcBef>
                          <a:spcPts val="0"/>
                        </a:spcBef>
                        <a:spcAft>
                          <a:spcPts val="0"/>
                        </a:spcAft>
                      </a:pPr>
                      <a:r>
                        <a:rPr lang="en-US" sz="900">
                          <a:effectLst/>
                        </a:rPr>
                        <a:t>Y= People Using Basic Drinking Water- Urban (N=1043, 128 countries)</a:t>
                      </a:r>
                      <a:endParaRPr lang="en-US" sz="1100">
                        <a:effectLst/>
                      </a:endParaRPr>
                    </a:p>
                    <a:p>
                      <a:pPr marL="0" marR="0" algn="ctr">
                        <a:spcBef>
                          <a:spcPts val="0"/>
                        </a:spcBef>
                        <a:spcAft>
                          <a:spcPts val="0"/>
                        </a:spcAft>
                      </a:pPr>
                      <a:r>
                        <a:rPr lang="en-US" sz="900">
                          <a:effectLst/>
                        </a:rPr>
                        <a:t> </a:t>
                      </a:r>
                      <a:endParaRPr lang="en-US" sz="1100">
                        <a:effectLst/>
                      </a:endParaRPr>
                    </a:p>
                    <a:p>
                      <a:pPr marL="0" marR="0" algn="ctr">
                        <a:spcBef>
                          <a:spcPts val="0"/>
                        </a:spcBef>
                        <a:spcAft>
                          <a:spcPts val="0"/>
                        </a:spcAft>
                      </a:pPr>
                      <a:r>
                        <a:rPr lang="en-US" sz="900">
                          <a:effectLst/>
                        </a:rPr>
                        <a:t>Random Effects with AR(1) Correction</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00">
                          <a:effectLst/>
                        </a:rPr>
                        <a:t> </a:t>
                      </a:r>
                      <a:endParaRPr lang="en-US" sz="1100">
                        <a:effectLst/>
                      </a:endParaRPr>
                    </a:p>
                    <a:p>
                      <a:pPr marL="0" marR="0" algn="ctr">
                        <a:spcBef>
                          <a:spcPts val="0"/>
                        </a:spcBef>
                        <a:spcAft>
                          <a:spcPts val="0"/>
                        </a:spcAft>
                      </a:pPr>
                      <a:r>
                        <a:rPr lang="en-US" sz="900">
                          <a:effectLst/>
                        </a:rPr>
                        <a:t>Y= People Using Basic Drinking Water- Urban (N=1043, 128 countries)</a:t>
                      </a:r>
                      <a:endParaRPr lang="en-US" sz="1100">
                        <a:effectLst/>
                      </a:endParaRPr>
                    </a:p>
                    <a:p>
                      <a:pPr marL="0" marR="0" algn="ctr">
                        <a:spcBef>
                          <a:spcPts val="0"/>
                        </a:spcBef>
                        <a:spcAft>
                          <a:spcPts val="0"/>
                        </a:spcAft>
                      </a:pPr>
                      <a:r>
                        <a:rPr lang="en-US" sz="900">
                          <a:effectLst/>
                        </a:rPr>
                        <a:t> </a:t>
                      </a:r>
                      <a:endParaRPr lang="en-US" sz="1100">
                        <a:effectLst/>
                      </a:endParaRPr>
                    </a:p>
                    <a:p>
                      <a:pPr marL="0" marR="0" algn="ctr">
                        <a:spcBef>
                          <a:spcPts val="0"/>
                        </a:spcBef>
                        <a:spcAft>
                          <a:spcPts val="0"/>
                        </a:spcAft>
                      </a:pPr>
                      <a:r>
                        <a:rPr lang="en-US" sz="900">
                          <a:effectLst/>
                        </a:rPr>
                        <a:t>Fixed Effects with Country and Year Dummies</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00">
                          <a:effectLst/>
                        </a:rPr>
                        <a:t>Y= People Using Basic Drinking Water- Urban (N=814, 126 countries)</a:t>
                      </a:r>
                      <a:endParaRPr lang="en-US" sz="1100">
                        <a:effectLst/>
                      </a:endParaRPr>
                    </a:p>
                    <a:p>
                      <a:pPr marL="0" marR="0" algn="ctr">
                        <a:spcBef>
                          <a:spcPts val="0"/>
                        </a:spcBef>
                        <a:spcAft>
                          <a:spcPts val="0"/>
                        </a:spcAft>
                      </a:pPr>
                      <a:r>
                        <a:rPr lang="en-US" sz="900">
                          <a:effectLst/>
                        </a:rPr>
                        <a:t> </a:t>
                      </a:r>
                      <a:endParaRPr lang="en-US" sz="1100">
                        <a:effectLst/>
                      </a:endParaRPr>
                    </a:p>
                    <a:p>
                      <a:pPr marL="0" marR="0" algn="ctr">
                        <a:spcBef>
                          <a:spcPts val="0"/>
                        </a:spcBef>
                        <a:spcAft>
                          <a:spcPts val="0"/>
                        </a:spcAft>
                      </a:pPr>
                      <a:r>
                        <a:rPr lang="en-US" sz="900">
                          <a:effectLst/>
                        </a:rPr>
                        <a:t>Arellano-Bond GMM with Lagged Y</a:t>
                      </a:r>
                      <a:endParaRPr lang="en-US" sz="1100">
                        <a:effectLst/>
                        <a:latin typeface="Calibri"/>
                        <a:ea typeface="Calibri"/>
                        <a:cs typeface="Times New Roman"/>
                      </a:endParaRPr>
                    </a:p>
                  </a:txBody>
                  <a:tcPr marL="68580" marR="68580" marT="0" marB="0" anchor="ctr"/>
                </a:tc>
              </a:tr>
              <a:tr h="707089">
                <a:tc>
                  <a:txBody>
                    <a:bodyPr/>
                    <a:lstStyle/>
                    <a:p>
                      <a:pPr marL="0" marR="0" algn="ctr">
                        <a:spcBef>
                          <a:spcPts val="0"/>
                        </a:spcBef>
                        <a:spcAft>
                          <a:spcPts val="0"/>
                        </a:spcAft>
                      </a:pPr>
                      <a:r>
                        <a:rPr lang="en-US" sz="900">
                          <a:effectLst/>
                        </a:rPr>
                        <a:t>Democratic Decentralization, Party Centralization (Lagged)</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00">
                          <a:effectLst/>
                        </a:rPr>
                        <a:t>-2.20***</a:t>
                      </a:r>
                      <a:endParaRPr lang="en-US" sz="1100">
                        <a:effectLst/>
                      </a:endParaRPr>
                    </a:p>
                    <a:p>
                      <a:pPr marL="0" marR="0" algn="ctr">
                        <a:spcBef>
                          <a:spcPts val="0"/>
                        </a:spcBef>
                        <a:spcAft>
                          <a:spcPts val="0"/>
                        </a:spcAft>
                      </a:pPr>
                      <a:r>
                        <a:rPr lang="en-US" sz="900">
                          <a:effectLst/>
                        </a:rPr>
                        <a:t>(.761)</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00">
                          <a:effectLst/>
                        </a:rPr>
                        <a:t>-5.51***</a:t>
                      </a:r>
                      <a:endParaRPr lang="en-US" sz="1100">
                        <a:effectLst/>
                      </a:endParaRPr>
                    </a:p>
                    <a:p>
                      <a:pPr marL="0" marR="0" algn="ctr">
                        <a:spcBef>
                          <a:spcPts val="0"/>
                        </a:spcBef>
                        <a:spcAft>
                          <a:spcPts val="0"/>
                        </a:spcAft>
                      </a:pPr>
                      <a:r>
                        <a:rPr lang="en-US" sz="900">
                          <a:effectLst/>
                        </a:rPr>
                        <a:t>(1.86)</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00">
                          <a:effectLst/>
                        </a:rPr>
                        <a:t>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00">
                          <a:effectLst/>
                        </a:rPr>
                        <a:t>.328***</a:t>
                      </a:r>
                      <a:endParaRPr lang="en-US" sz="1100">
                        <a:effectLst/>
                      </a:endParaRPr>
                    </a:p>
                    <a:p>
                      <a:pPr marL="0" marR="0" algn="ctr">
                        <a:spcBef>
                          <a:spcPts val="0"/>
                        </a:spcBef>
                        <a:spcAft>
                          <a:spcPts val="0"/>
                        </a:spcAft>
                      </a:pPr>
                      <a:r>
                        <a:rPr lang="en-US" sz="900">
                          <a:effectLst/>
                        </a:rPr>
                        <a:t>(.120)</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00">
                          <a:effectLst/>
                        </a:rPr>
                        <a:t>.659</a:t>
                      </a:r>
                      <a:endParaRPr lang="en-US" sz="1100">
                        <a:effectLst/>
                      </a:endParaRPr>
                    </a:p>
                    <a:p>
                      <a:pPr marL="0" marR="0" algn="ctr">
                        <a:spcBef>
                          <a:spcPts val="0"/>
                        </a:spcBef>
                        <a:spcAft>
                          <a:spcPts val="0"/>
                        </a:spcAft>
                      </a:pPr>
                      <a:r>
                        <a:rPr lang="en-US" sz="900">
                          <a:effectLst/>
                        </a:rPr>
                        <a:t>(.773)</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00">
                          <a:effectLst/>
                        </a:rPr>
                        <a:t>.257**</a:t>
                      </a:r>
                      <a:endParaRPr lang="en-US" sz="1100">
                        <a:effectLst/>
                      </a:endParaRPr>
                    </a:p>
                    <a:p>
                      <a:pPr marL="0" marR="0" algn="ctr">
                        <a:spcBef>
                          <a:spcPts val="0"/>
                        </a:spcBef>
                        <a:spcAft>
                          <a:spcPts val="0"/>
                        </a:spcAft>
                      </a:pPr>
                      <a:r>
                        <a:rPr lang="en-US" sz="900">
                          <a:effectLst/>
                        </a:rPr>
                        <a:t>(.122)</a:t>
                      </a:r>
                      <a:endParaRPr lang="en-US" sz="1100">
                        <a:effectLst/>
                        <a:latin typeface="Calibri"/>
                        <a:ea typeface="Calibri"/>
                        <a:cs typeface="Times New Roman"/>
                      </a:endParaRPr>
                    </a:p>
                  </a:txBody>
                  <a:tcPr marL="68580" marR="68580" marT="0" marB="0" anchor="ctr"/>
                </a:tc>
              </a:tr>
              <a:tr h="942785">
                <a:tc>
                  <a:txBody>
                    <a:bodyPr/>
                    <a:lstStyle/>
                    <a:p>
                      <a:pPr marL="0" marR="0" algn="ctr">
                        <a:spcBef>
                          <a:spcPts val="0"/>
                        </a:spcBef>
                        <a:spcAft>
                          <a:spcPts val="0"/>
                        </a:spcAft>
                      </a:pPr>
                      <a:r>
                        <a:rPr lang="en-US" sz="900">
                          <a:effectLst/>
                        </a:rPr>
                        <a:t>Democratic Decentralization, Party Decentralization (Lagged)</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00">
                          <a:effectLst/>
                        </a:rPr>
                        <a:t>-.281</a:t>
                      </a:r>
                      <a:endParaRPr lang="en-US" sz="1100">
                        <a:effectLst/>
                      </a:endParaRPr>
                    </a:p>
                    <a:p>
                      <a:pPr marL="0" marR="0" algn="ctr">
                        <a:spcBef>
                          <a:spcPts val="0"/>
                        </a:spcBef>
                        <a:spcAft>
                          <a:spcPts val="0"/>
                        </a:spcAft>
                      </a:pPr>
                      <a:r>
                        <a:rPr lang="en-US" sz="900">
                          <a:effectLst/>
                        </a:rPr>
                        <a:t>(1.04)</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00">
                          <a:effectLst/>
                        </a:rPr>
                        <a:t>-.288</a:t>
                      </a:r>
                      <a:endParaRPr lang="en-US" sz="1100">
                        <a:effectLst/>
                      </a:endParaRPr>
                    </a:p>
                    <a:p>
                      <a:pPr marL="0" marR="0" algn="ctr">
                        <a:spcBef>
                          <a:spcPts val="0"/>
                        </a:spcBef>
                        <a:spcAft>
                          <a:spcPts val="0"/>
                        </a:spcAft>
                      </a:pPr>
                      <a:r>
                        <a:rPr lang="en-US" sz="900">
                          <a:effectLst/>
                        </a:rPr>
                        <a:t>(1.78)</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00">
                          <a:effectLst/>
                        </a:rPr>
                        <a:t>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00">
                          <a:effectLst/>
                        </a:rPr>
                        <a:t>-.090</a:t>
                      </a:r>
                      <a:endParaRPr lang="en-US" sz="1100">
                        <a:effectLst/>
                      </a:endParaRPr>
                    </a:p>
                    <a:p>
                      <a:pPr marL="0" marR="0" algn="ctr">
                        <a:spcBef>
                          <a:spcPts val="0"/>
                        </a:spcBef>
                        <a:spcAft>
                          <a:spcPts val="0"/>
                        </a:spcAft>
                      </a:pPr>
                      <a:r>
                        <a:rPr lang="en-US" sz="900">
                          <a:effectLst/>
                        </a:rPr>
                        <a:t>(.173)</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00">
                          <a:effectLst/>
                        </a:rPr>
                        <a:t>-.632</a:t>
                      </a:r>
                      <a:endParaRPr lang="en-US" sz="1100">
                        <a:effectLst/>
                      </a:endParaRPr>
                    </a:p>
                    <a:p>
                      <a:pPr marL="0" marR="0" algn="ctr">
                        <a:spcBef>
                          <a:spcPts val="0"/>
                        </a:spcBef>
                        <a:spcAft>
                          <a:spcPts val="0"/>
                        </a:spcAft>
                      </a:pPr>
                      <a:r>
                        <a:rPr lang="en-US" sz="900">
                          <a:effectLst/>
                        </a:rPr>
                        <a:t>(.606)</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00">
                          <a:effectLst/>
                        </a:rPr>
                        <a:t>.201</a:t>
                      </a:r>
                      <a:endParaRPr lang="en-US" sz="1100">
                        <a:effectLst/>
                      </a:endParaRPr>
                    </a:p>
                    <a:p>
                      <a:pPr marL="0" marR="0" algn="ctr">
                        <a:spcBef>
                          <a:spcPts val="0"/>
                        </a:spcBef>
                        <a:spcAft>
                          <a:spcPts val="0"/>
                        </a:spcAft>
                      </a:pPr>
                      <a:r>
                        <a:rPr lang="en-US" sz="900">
                          <a:effectLst/>
                        </a:rPr>
                        <a:t>(.125)</a:t>
                      </a:r>
                      <a:endParaRPr lang="en-US" sz="1100">
                        <a:effectLst/>
                        <a:latin typeface="Calibri"/>
                        <a:ea typeface="Calibri"/>
                        <a:cs typeface="Times New Roman"/>
                      </a:endParaRPr>
                    </a:p>
                  </a:txBody>
                  <a:tcPr marL="68580" marR="68580" marT="0" marB="0" anchor="ctr"/>
                </a:tc>
              </a:tr>
              <a:tr h="424471">
                <a:tc>
                  <a:txBody>
                    <a:bodyPr/>
                    <a:lstStyle/>
                    <a:p>
                      <a:pPr marL="0" marR="0" algn="ctr">
                        <a:spcBef>
                          <a:spcPts val="0"/>
                        </a:spcBef>
                        <a:spcAft>
                          <a:spcPts val="0"/>
                        </a:spcAft>
                      </a:pPr>
                      <a:r>
                        <a:rPr lang="en-US" sz="900">
                          <a:effectLst/>
                        </a:rPr>
                        <a:t>Significant Difference?</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00">
                          <a:effectLst/>
                        </a:rPr>
                        <a:t>Yes(**)</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00" dirty="0">
                          <a:effectLst/>
                        </a:rPr>
                        <a:t>Yes (***)</a:t>
                      </a:r>
                      <a:endParaRPr lang="en-US" sz="1100" dirty="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00">
                          <a:effectLst/>
                        </a:rPr>
                        <a:t>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00">
                          <a:effectLst/>
                        </a:rPr>
                        <a:t>Yes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00">
                          <a:effectLst/>
                        </a:rPr>
                        <a:t> </a:t>
                      </a:r>
                      <a:endParaRPr lang="en-US" sz="110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900" dirty="0">
                          <a:effectLst/>
                        </a:rPr>
                        <a:t>No</a:t>
                      </a:r>
                      <a:endParaRPr lang="en-US" sz="1100" dirty="0">
                        <a:effectLst/>
                        <a:latin typeface="Calibri"/>
                        <a:ea typeface="Calibri"/>
                        <a:cs typeface="Times New Roman"/>
                      </a:endParaRPr>
                    </a:p>
                  </a:txBody>
                  <a:tcPr marL="68580" marR="68580" marT="0" marB="0" anchor="ctr"/>
                </a:tc>
              </a:tr>
            </a:tbl>
          </a:graphicData>
        </a:graphic>
      </p:graphicFrame>
      <p:sp>
        <p:nvSpPr>
          <p:cNvPr id="3" name="Title 2"/>
          <p:cNvSpPr>
            <a:spLocks noGrp="1"/>
          </p:cNvSpPr>
          <p:nvPr>
            <p:ph type="title"/>
          </p:nvPr>
        </p:nvSpPr>
        <p:spPr/>
        <p:txBody>
          <a:bodyPr>
            <a:normAutofit fontScale="90000"/>
          </a:bodyPr>
          <a:lstStyle/>
          <a:p>
            <a:pPr lvl="0"/>
            <a:r>
              <a:rPr lang="en-US" sz="4400" b="0" i="1" dirty="0" smtClean="0">
                <a:solidFill>
                  <a:schemeClr val="tx1"/>
                </a:solidFill>
                <a:effectLst/>
                <a:latin typeface="Times New Roman" pitchFamily="18" charset="0"/>
                <a:ea typeface="Calibri" pitchFamily="34" charset="0"/>
                <a:cs typeface="Times New Roman" pitchFamily="18" charset="0"/>
              </a:rPr>
              <a:t/>
            </a:r>
            <a:br>
              <a:rPr lang="en-US" sz="4400" b="0" i="1" dirty="0" smtClean="0">
                <a:solidFill>
                  <a:schemeClr val="tx1"/>
                </a:solidFill>
                <a:effectLst/>
                <a:latin typeface="Times New Roman" pitchFamily="18" charset="0"/>
                <a:ea typeface="Calibri" pitchFamily="34" charset="0"/>
                <a:cs typeface="Times New Roman" pitchFamily="18" charset="0"/>
              </a:rPr>
            </a:br>
            <a:r>
              <a:rPr lang="en-US" sz="3600" b="0" dirty="0" smtClean="0">
                <a:solidFill>
                  <a:schemeClr val="tx1"/>
                </a:solidFill>
                <a:effectLst/>
                <a:latin typeface="+mn-lt"/>
                <a:ea typeface="Calibri" pitchFamily="34" charset="0"/>
                <a:cs typeface="Times New Roman" pitchFamily="18" charset="0"/>
              </a:rPr>
              <a:t>Examples of results for various estimation models</a:t>
            </a:r>
            <a:r>
              <a:rPr lang="en-US" sz="3600" b="0" dirty="0">
                <a:solidFill>
                  <a:schemeClr val="tx1"/>
                </a:solidFill>
                <a:effectLst/>
                <a:latin typeface="+mn-lt"/>
                <a:cs typeface="Arial" pitchFamily="34" charset="0"/>
              </a:rPr>
              <a:t/>
            </a:r>
            <a:br>
              <a:rPr lang="en-US" sz="3600" b="0" dirty="0">
                <a:solidFill>
                  <a:schemeClr val="tx1"/>
                </a:solidFill>
                <a:effectLst/>
                <a:latin typeface="+mn-lt"/>
                <a:cs typeface="Arial" pitchFamily="34" charset="0"/>
              </a:rPr>
            </a:br>
            <a:endParaRPr lang="en-US" sz="3600" b="0" dirty="0">
              <a:latin typeface="+mn-lt"/>
            </a:endParaRPr>
          </a:p>
        </p:txBody>
      </p:sp>
    </p:spTree>
    <p:extLst>
      <p:ext uri="{BB962C8B-B14F-4D97-AF65-F5344CB8AC3E}">
        <p14:creationId xmlns:p14="http://schemas.microsoft.com/office/powerpoint/2010/main" val="25295744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55124" y="188640"/>
            <a:ext cx="8983976" cy="1143000"/>
          </a:xfrm>
        </p:spPr>
        <p:txBody>
          <a:bodyPr>
            <a:noAutofit/>
          </a:bodyPr>
          <a:lstStyle/>
          <a:p>
            <a:r>
              <a:rPr lang="es-MX" sz="4200" b="1" dirty="0" err="1" smtClean="0">
                <a:solidFill>
                  <a:srgbClr val="0070C0"/>
                </a:solidFill>
              </a:rPr>
              <a:t>Other</a:t>
            </a:r>
            <a:r>
              <a:rPr lang="es-MX" sz="4200" b="1" dirty="0" smtClean="0">
                <a:solidFill>
                  <a:srgbClr val="0070C0"/>
                </a:solidFill>
              </a:rPr>
              <a:t> </a:t>
            </a:r>
            <a:r>
              <a:rPr lang="es-MX" sz="4200" b="1" dirty="0" err="1" smtClean="0">
                <a:solidFill>
                  <a:srgbClr val="0070C0"/>
                </a:solidFill>
              </a:rPr>
              <a:t>significant</a:t>
            </a:r>
            <a:r>
              <a:rPr lang="es-MX" sz="4200" b="1" dirty="0" smtClean="0">
                <a:solidFill>
                  <a:srgbClr val="0070C0"/>
                </a:solidFill>
              </a:rPr>
              <a:t> control variables </a:t>
            </a:r>
            <a:endParaRPr lang="es-MX" sz="4200" b="1" dirty="0">
              <a:solidFill>
                <a:srgbClr val="0070C0"/>
              </a:solidFill>
            </a:endParaRPr>
          </a:p>
        </p:txBody>
      </p:sp>
      <p:sp>
        <p:nvSpPr>
          <p:cNvPr id="3" name="2 Marcador de contenido"/>
          <p:cNvSpPr>
            <a:spLocks noGrp="1"/>
          </p:cNvSpPr>
          <p:nvPr>
            <p:ph idx="1"/>
          </p:nvPr>
        </p:nvSpPr>
        <p:spPr>
          <a:xfrm>
            <a:off x="467544" y="1385392"/>
            <a:ext cx="8435280" cy="5472608"/>
          </a:xfrm>
        </p:spPr>
        <p:txBody>
          <a:bodyPr>
            <a:noAutofit/>
          </a:bodyPr>
          <a:lstStyle/>
          <a:p>
            <a:pPr lvl="1" algn="just"/>
            <a:r>
              <a:rPr lang="en-US" sz="2400" dirty="0" smtClean="0">
                <a:solidFill>
                  <a:schemeClr val="bg1">
                    <a:lumMod val="10000"/>
                  </a:schemeClr>
                </a:solidFill>
              </a:rPr>
              <a:t>GDP </a:t>
            </a:r>
            <a:r>
              <a:rPr lang="en-US" sz="2400" dirty="0">
                <a:solidFill>
                  <a:schemeClr val="bg1">
                    <a:lumMod val="10000"/>
                  </a:schemeClr>
                </a:solidFill>
              </a:rPr>
              <a:t>p</a:t>
            </a:r>
            <a:r>
              <a:rPr lang="en-US" sz="2400" dirty="0" smtClean="0">
                <a:solidFill>
                  <a:schemeClr val="bg1">
                    <a:lumMod val="10000"/>
                  </a:schemeClr>
                </a:solidFill>
              </a:rPr>
              <a:t>er capita</a:t>
            </a:r>
          </a:p>
          <a:p>
            <a:pPr lvl="1" algn="just"/>
            <a:r>
              <a:rPr lang="en-US" sz="2400" dirty="0" smtClean="0">
                <a:solidFill>
                  <a:schemeClr val="bg1">
                    <a:lumMod val="10000"/>
                  </a:schemeClr>
                </a:solidFill>
              </a:rPr>
              <a:t>Fertility rate</a:t>
            </a:r>
          </a:p>
          <a:p>
            <a:pPr lvl="1" algn="just"/>
            <a:r>
              <a:rPr lang="en-US" sz="2400" dirty="0" smtClean="0">
                <a:solidFill>
                  <a:schemeClr val="bg1">
                    <a:lumMod val="10000"/>
                  </a:schemeClr>
                </a:solidFill>
              </a:rPr>
              <a:t> Population density </a:t>
            </a:r>
          </a:p>
          <a:p>
            <a:pPr lvl="1" algn="just"/>
            <a:r>
              <a:rPr lang="en-US" sz="2400" dirty="0" smtClean="0">
                <a:solidFill>
                  <a:schemeClr val="bg1">
                    <a:lumMod val="10000"/>
                  </a:schemeClr>
                </a:solidFill>
              </a:rPr>
              <a:t>Fiscal decentralization in revenues and expenditures</a:t>
            </a:r>
          </a:p>
          <a:p>
            <a:pPr lvl="1" algn="just"/>
            <a:r>
              <a:rPr lang="en-US" sz="2400" dirty="0" smtClean="0">
                <a:solidFill>
                  <a:schemeClr val="bg1">
                    <a:lumMod val="10000"/>
                  </a:schemeClr>
                </a:solidFill>
              </a:rPr>
              <a:t>Local executive directly </a:t>
            </a:r>
            <a:r>
              <a:rPr lang="en-US" sz="2400" dirty="0" smtClean="0">
                <a:solidFill>
                  <a:schemeClr val="bg1">
                    <a:lumMod val="10000"/>
                  </a:schemeClr>
                </a:solidFill>
              </a:rPr>
              <a:t>elected</a:t>
            </a:r>
          </a:p>
          <a:p>
            <a:pPr lvl="1" algn="just"/>
            <a:r>
              <a:rPr lang="en-US" sz="2400" dirty="0"/>
              <a:t>P</a:t>
            </a:r>
            <a:r>
              <a:rPr lang="en-US" sz="2400" dirty="0" smtClean="0"/>
              <a:t>lurality </a:t>
            </a:r>
            <a:r>
              <a:rPr lang="en-US" sz="2400" dirty="0"/>
              <a:t>electoral </a:t>
            </a:r>
            <a:r>
              <a:rPr lang="en-US" sz="2400" dirty="0" smtClean="0"/>
              <a:t>systems tend </a:t>
            </a:r>
            <a:r>
              <a:rPr lang="en-US" sz="2400" dirty="0"/>
              <a:t>to provide public service delivery that is inferior to those with proportional electoral </a:t>
            </a:r>
            <a:r>
              <a:rPr lang="en-US" sz="2400" dirty="0" smtClean="0"/>
              <a:t>systems.  </a:t>
            </a:r>
            <a:endParaRPr lang="en-US" sz="2400" dirty="0">
              <a:solidFill>
                <a:schemeClr val="bg1">
                  <a:lumMod val="10000"/>
                </a:schemeClr>
              </a:solidFill>
            </a:endParaRPr>
          </a:p>
        </p:txBody>
      </p:sp>
    </p:spTree>
    <p:extLst>
      <p:ext uri="{BB962C8B-B14F-4D97-AF65-F5344CB8AC3E}">
        <p14:creationId xmlns:p14="http://schemas.microsoft.com/office/powerpoint/2010/main" val="257224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838200"/>
            <a:ext cx="8991600" cy="6019800"/>
          </a:xfrm>
        </p:spPr>
        <p:txBody>
          <a:bodyPr>
            <a:normAutofit lnSpcReduction="10000"/>
          </a:bodyPr>
          <a:lstStyle/>
          <a:p>
            <a:r>
              <a:rPr lang="en-US" sz="2400" dirty="0" smtClean="0"/>
              <a:t>Find support </a:t>
            </a:r>
            <a:r>
              <a:rPr lang="en-US" sz="2400" dirty="0" smtClean="0"/>
              <a:t>for the strong </a:t>
            </a:r>
            <a:r>
              <a:rPr lang="en-US" sz="2400" dirty="0"/>
              <a:t>d</a:t>
            </a:r>
            <a:r>
              <a:rPr lang="en-US" sz="2400" dirty="0" smtClean="0"/>
              <a:t>ecentralization theorem: evidence that the combination of democratic decentralization and party centralization improves educational </a:t>
            </a:r>
            <a:r>
              <a:rPr lang="en-US" sz="2400" dirty="0" smtClean="0"/>
              <a:t>and health outcomes</a:t>
            </a:r>
            <a:r>
              <a:rPr lang="en-US" sz="2400" dirty="0" smtClean="0"/>
              <a:t>.</a:t>
            </a:r>
          </a:p>
          <a:p>
            <a:endParaRPr lang="en-US" sz="2400" dirty="0" smtClean="0"/>
          </a:p>
          <a:p>
            <a:r>
              <a:rPr lang="en-US" sz="2400" dirty="0" smtClean="0"/>
              <a:t>Evidence that sub-national governance impacts public service delivery, and that political institutions should meet certain pre-requisites to realize the benefits of decentralization (fiscal and political) reform.</a:t>
            </a:r>
          </a:p>
          <a:p>
            <a:endParaRPr lang="en-US" sz="2400" dirty="0" smtClean="0"/>
          </a:p>
          <a:p>
            <a:r>
              <a:rPr lang="en-US" sz="2400" dirty="0" smtClean="0"/>
              <a:t>Potentially important implications for countries that are decentralized or are considering decentralization to consider the appropriate political institutions/conditions to achieve the desired decentralization outcomes.</a:t>
            </a:r>
          </a:p>
          <a:p>
            <a:endParaRPr lang="en-US" sz="2400" dirty="0" smtClean="0"/>
          </a:p>
          <a:p>
            <a:r>
              <a:rPr lang="en-US" sz="2400" dirty="0" smtClean="0"/>
              <a:t>Of course, further studies needed in order to explore validity for other types of public service delivery.</a:t>
            </a:r>
            <a:endParaRPr lang="en-US" sz="2400" dirty="0"/>
          </a:p>
        </p:txBody>
      </p:sp>
      <p:sp>
        <p:nvSpPr>
          <p:cNvPr id="3" name="Title 2"/>
          <p:cNvSpPr>
            <a:spLocks noGrp="1"/>
          </p:cNvSpPr>
          <p:nvPr>
            <p:ph type="title"/>
          </p:nvPr>
        </p:nvSpPr>
        <p:spPr>
          <a:xfrm>
            <a:off x="228600" y="0"/>
            <a:ext cx="8915400" cy="914400"/>
          </a:xfrm>
        </p:spPr>
        <p:txBody>
          <a:bodyPr>
            <a:normAutofit fontScale="90000"/>
          </a:bodyPr>
          <a:lstStyle/>
          <a:p>
            <a:pPr algn="ctr"/>
            <a:r>
              <a:rPr lang="en-US" dirty="0" smtClean="0"/>
              <a:t>5. Conclusion and Policy Implications</a:t>
            </a:r>
            <a:endParaRPr lang="en-US" dirty="0"/>
          </a:p>
        </p:txBody>
      </p:sp>
    </p:spTree>
    <p:extLst>
      <p:ext uri="{BB962C8B-B14F-4D97-AF65-F5344CB8AC3E}">
        <p14:creationId xmlns:p14="http://schemas.microsoft.com/office/powerpoint/2010/main" val="14086454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pPr marL="109728" indent="0" algn="ctr">
              <a:buNone/>
            </a:pPr>
            <a:endParaRPr lang="en-US" sz="4000" dirty="0" smtClean="0"/>
          </a:p>
          <a:p>
            <a:pPr marL="109728" indent="0" algn="ctr">
              <a:buNone/>
            </a:pPr>
            <a:endParaRPr lang="en-US" sz="4000" dirty="0"/>
          </a:p>
          <a:p>
            <a:pPr marL="109728" indent="0" algn="ctr">
              <a:buNone/>
            </a:pPr>
            <a:r>
              <a:rPr lang="en-US" sz="4000" dirty="0" smtClean="0"/>
              <a:t>Thank you </a:t>
            </a:r>
            <a:endParaRPr lang="en-US" sz="4000" dirty="0"/>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455517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r>
              <a:rPr lang="en-US" sz="2600" dirty="0"/>
              <a:t>Economists have focused on fiscal architecture design (expend autonomy, revenue autonomy , role of transfers and borrowing )</a:t>
            </a:r>
          </a:p>
          <a:p>
            <a:endParaRPr lang="en-US" sz="2400" dirty="0" smtClean="0"/>
          </a:p>
          <a:p>
            <a:r>
              <a:rPr lang="en-US" sz="2400" dirty="0" smtClean="0"/>
              <a:t>Empirically</a:t>
            </a:r>
            <a:r>
              <a:rPr lang="en-US" sz="2400" dirty="0"/>
              <a:t>, results on </a:t>
            </a:r>
            <a:r>
              <a:rPr lang="en-US" sz="2400" dirty="0" smtClean="0"/>
              <a:t>the impact on service </a:t>
            </a:r>
            <a:r>
              <a:rPr lang="en-US" sz="2400" dirty="0"/>
              <a:t>delivery, econ growth, corruption, etc</a:t>
            </a:r>
            <a:r>
              <a:rPr lang="en-US" sz="2400" dirty="0" smtClean="0"/>
              <a:t>.</a:t>
            </a:r>
            <a:r>
              <a:rPr lang="en-US" sz="2400" dirty="0" smtClean="0"/>
              <a:t> are positive in some cases but generally mixed </a:t>
            </a:r>
          </a:p>
          <a:p>
            <a:endParaRPr lang="en-US" sz="2400" dirty="0" smtClean="0"/>
          </a:p>
          <a:p>
            <a:r>
              <a:rPr lang="en-US" sz="2400" dirty="0" smtClean="0"/>
              <a:t>Different reasons for mixed results (how FD is actually measured, </a:t>
            </a:r>
            <a:r>
              <a:rPr lang="en-US" sz="2400" dirty="0" err="1" smtClean="0"/>
              <a:t>endogeneity</a:t>
            </a:r>
            <a:r>
              <a:rPr lang="en-US" sz="2400" dirty="0" smtClean="0"/>
              <a:t> issues, differences in data and estimation etc.)</a:t>
            </a:r>
          </a:p>
          <a:p>
            <a:endParaRPr lang="en-US" sz="2400" dirty="0" smtClean="0"/>
          </a:p>
          <a:p>
            <a:r>
              <a:rPr lang="en-US" sz="2400" dirty="0" smtClean="0"/>
              <a:t>But also institutional context differ widely across countries</a:t>
            </a:r>
          </a:p>
          <a:p>
            <a:endParaRPr lang="en-US" sz="2400" dirty="0" smtClean="0"/>
          </a:p>
          <a:p>
            <a:r>
              <a:rPr lang="en-US" sz="2400" dirty="0" smtClean="0"/>
              <a:t>There has been little research linking political institutions, decentralization, and governance.</a:t>
            </a:r>
          </a:p>
          <a:p>
            <a:endParaRPr lang="en-US" sz="2400" dirty="0" smtClean="0"/>
          </a:p>
          <a:p>
            <a:pPr lvl="1"/>
            <a:r>
              <a:rPr lang="en-US" sz="2400" dirty="0" smtClean="0"/>
              <a:t>Most institutional research is at the national level, is based on single cases, or does not consider governance as a dependent variable.</a:t>
            </a:r>
          </a:p>
          <a:p>
            <a:pPr lvl="1"/>
            <a:endParaRPr lang="en-US" sz="2400" dirty="0" smtClean="0"/>
          </a:p>
          <a:p>
            <a:r>
              <a:rPr lang="en-US" sz="2400" dirty="0" smtClean="0"/>
              <a:t>We seek to understand how political institutions can mediate the impact of decentralization on governance quality.</a:t>
            </a:r>
          </a:p>
          <a:p>
            <a:endParaRPr lang="en-US" sz="2200" dirty="0" smtClean="0"/>
          </a:p>
          <a:p>
            <a:endParaRPr lang="fr-FR" dirty="0"/>
          </a:p>
          <a:p>
            <a:endParaRPr lang="fr-FR" dirty="0"/>
          </a:p>
        </p:txBody>
      </p:sp>
      <p:sp>
        <p:nvSpPr>
          <p:cNvPr id="3" name="Title 2"/>
          <p:cNvSpPr>
            <a:spLocks noGrp="1"/>
          </p:cNvSpPr>
          <p:nvPr>
            <p:ph type="title"/>
          </p:nvPr>
        </p:nvSpPr>
        <p:spPr/>
        <p:txBody>
          <a:bodyPr>
            <a:normAutofit/>
          </a:bodyPr>
          <a:lstStyle/>
          <a:p>
            <a:r>
              <a:rPr lang="en-US" sz="3200" b="0" dirty="0" smtClean="0"/>
              <a:t>Impact of fiscal decentralization: What </a:t>
            </a:r>
            <a:r>
              <a:rPr lang="en-US" sz="3200" b="0" dirty="0" smtClean="0">
                <a:effectLst/>
              </a:rPr>
              <a:t>makes</a:t>
            </a:r>
            <a:r>
              <a:rPr lang="en-US" sz="3200" b="0" dirty="0" smtClean="0"/>
              <a:t> a difference? </a:t>
            </a:r>
            <a:endParaRPr lang="en-US" sz="3200" b="0" dirty="0"/>
          </a:p>
        </p:txBody>
      </p:sp>
    </p:spTree>
    <p:extLst>
      <p:ext uri="{BB962C8B-B14F-4D97-AF65-F5344CB8AC3E}">
        <p14:creationId xmlns:p14="http://schemas.microsoft.com/office/powerpoint/2010/main" val="1420075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10"/>
          <p:cNvSpPr txBox="1">
            <a:spLocks/>
          </p:cNvSpPr>
          <p:nvPr/>
        </p:nvSpPr>
        <p:spPr>
          <a:xfrm>
            <a:off x="457200" y="16002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dirty="0"/>
          </a:p>
        </p:txBody>
      </p:sp>
      <p:sp>
        <p:nvSpPr>
          <p:cNvPr id="6" name="1 Título"/>
          <p:cNvSpPr>
            <a:spLocks noGrp="1"/>
          </p:cNvSpPr>
          <p:nvPr>
            <p:ph type="title"/>
          </p:nvPr>
        </p:nvSpPr>
        <p:spPr>
          <a:xfrm>
            <a:off x="457200" y="274638"/>
            <a:ext cx="8507288" cy="1325562"/>
          </a:xfrm>
        </p:spPr>
        <p:txBody>
          <a:bodyPr>
            <a:noAutofit/>
          </a:bodyPr>
          <a:lstStyle/>
          <a:p>
            <a:r>
              <a:rPr lang="en-US" sz="2400" b="1" dirty="0" smtClean="0">
                <a:solidFill>
                  <a:srgbClr val="0070C0"/>
                </a:solidFill>
              </a:rPr>
              <a:t>Departure point: </a:t>
            </a:r>
            <a:r>
              <a:rPr lang="en-US" sz="2400" dirty="0">
                <a:solidFill>
                  <a:srgbClr val="0070C0"/>
                </a:solidFill>
              </a:rPr>
              <a:t>O</a:t>
            </a:r>
            <a:r>
              <a:rPr lang="en-US" sz="2400" b="1" dirty="0" smtClean="0">
                <a:solidFill>
                  <a:srgbClr val="0070C0"/>
                </a:solidFill>
              </a:rPr>
              <a:t>ates (1972) fiscal decentralization theorem</a:t>
            </a:r>
            <a:endParaRPr lang="en-US" sz="2400" b="1" dirty="0">
              <a:solidFill>
                <a:srgbClr val="0070C0"/>
              </a:solidFill>
            </a:endParaRPr>
          </a:p>
        </p:txBody>
      </p:sp>
      <p:sp>
        <p:nvSpPr>
          <p:cNvPr id="9" name="2 Marcador de contenido"/>
          <p:cNvSpPr>
            <a:spLocks noGrp="1"/>
          </p:cNvSpPr>
          <p:nvPr>
            <p:ph idx="1"/>
          </p:nvPr>
        </p:nvSpPr>
        <p:spPr>
          <a:xfrm>
            <a:off x="251520" y="1600200"/>
            <a:ext cx="8579659" cy="4525963"/>
          </a:xfrm>
        </p:spPr>
        <p:txBody>
          <a:bodyPr>
            <a:noAutofit/>
          </a:bodyPr>
          <a:lstStyle/>
          <a:p>
            <a:pPr marL="0" indent="0" algn="just">
              <a:buNone/>
            </a:pPr>
            <a:r>
              <a:rPr lang="es-MX" sz="2800" dirty="0" smtClean="0">
                <a:solidFill>
                  <a:schemeClr val="bg1">
                    <a:lumMod val="10000"/>
                  </a:schemeClr>
                </a:solidFill>
                <a:latin typeface="Century" pitchFamily="18" charset="0"/>
              </a:rPr>
              <a:t>“</a:t>
            </a:r>
            <a:r>
              <a:rPr lang="en-US" sz="2800" dirty="0">
                <a:solidFill>
                  <a:schemeClr val="bg1">
                    <a:lumMod val="10000"/>
                  </a:schemeClr>
                </a:solidFill>
                <a:latin typeface="Century" pitchFamily="18" charset="0"/>
              </a:rPr>
              <a:t>In the absence </a:t>
            </a:r>
            <a:r>
              <a:rPr lang="en-US" sz="2800" dirty="0" smtClean="0">
                <a:solidFill>
                  <a:schemeClr val="bg1">
                    <a:lumMod val="10000"/>
                  </a:schemeClr>
                </a:solidFill>
                <a:latin typeface="Century" pitchFamily="18" charset="0"/>
              </a:rPr>
              <a:t>of :</a:t>
            </a:r>
          </a:p>
          <a:p>
            <a:pPr algn="just">
              <a:buFontTx/>
              <a:buChar char="-"/>
            </a:pPr>
            <a:r>
              <a:rPr lang="en-US" sz="2800" dirty="0" smtClean="0">
                <a:solidFill>
                  <a:schemeClr val="bg1">
                    <a:lumMod val="10000"/>
                  </a:schemeClr>
                </a:solidFill>
                <a:latin typeface="Century" pitchFamily="18" charset="0"/>
              </a:rPr>
              <a:t>economies </a:t>
            </a:r>
            <a:r>
              <a:rPr lang="en-US" sz="2800" dirty="0">
                <a:solidFill>
                  <a:schemeClr val="bg1">
                    <a:lumMod val="10000"/>
                  </a:schemeClr>
                </a:solidFill>
                <a:latin typeface="Century" pitchFamily="18" charset="0"/>
              </a:rPr>
              <a:t>of </a:t>
            </a:r>
            <a:r>
              <a:rPr lang="en-US" sz="2800" dirty="0" smtClean="0">
                <a:solidFill>
                  <a:schemeClr val="bg1">
                    <a:lumMod val="10000"/>
                  </a:schemeClr>
                </a:solidFill>
                <a:latin typeface="Century" pitchFamily="18" charset="0"/>
              </a:rPr>
              <a:t>scale and</a:t>
            </a:r>
          </a:p>
          <a:p>
            <a:pPr algn="just">
              <a:buFontTx/>
              <a:buChar char="-"/>
            </a:pPr>
            <a:r>
              <a:rPr lang="en-US" sz="2800" dirty="0" smtClean="0">
                <a:solidFill>
                  <a:schemeClr val="bg1">
                    <a:lumMod val="10000"/>
                  </a:schemeClr>
                </a:solidFill>
                <a:latin typeface="Century" pitchFamily="18" charset="0"/>
              </a:rPr>
              <a:t>inter-regional externalities,</a:t>
            </a:r>
          </a:p>
          <a:p>
            <a:pPr marL="0" indent="0" algn="just">
              <a:buNone/>
            </a:pPr>
            <a:r>
              <a:rPr lang="en-US" sz="2800" dirty="0" smtClean="0">
                <a:solidFill>
                  <a:schemeClr val="bg1">
                    <a:lumMod val="10000"/>
                  </a:schemeClr>
                </a:solidFill>
                <a:latin typeface="Century" pitchFamily="18" charset="0"/>
              </a:rPr>
              <a:t>the </a:t>
            </a:r>
            <a:r>
              <a:rPr lang="en-US" sz="2800" dirty="0">
                <a:solidFill>
                  <a:schemeClr val="bg1">
                    <a:lumMod val="10000"/>
                  </a:schemeClr>
                </a:solidFill>
                <a:latin typeface="Century" pitchFamily="18" charset="0"/>
              </a:rPr>
              <a:t>welfare associated with a </a:t>
            </a:r>
            <a:r>
              <a:rPr lang="en-US" sz="2800" dirty="0" smtClean="0">
                <a:solidFill>
                  <a:schemeClr val="bg1">
                    <a:lumMod val="10000"/>
                  </a:schemeClr>
                </a:solidFill>
                <a:latin typeface="Century" pitchFamily="18" charset="0"/>
              </a:rPr>
              <a:t>decentralized </a:t>
            </a:r>
            <a:r>
              <a:rPr lang="en-US" sz="2800" dirty="0">
                <a:solidFill>
                  <a:schemeClr val="bg1">
                    <a:lumMod val="10000"/>
                  </a:schemeClr>
                </a:solidFill>
                <a:latin typeface="Century" pitchFamily="18" charset="0"/>
              </a:rPr>
              <a:t>provision </a:t>
            </a:r>
            <a:r>
              <a:rPr lang="en-US" sz="2800" dirty="0" smtClean="0">
                <a:solidFill>
                  <a:schemeClr val="bg1">
                    <a:lumMod val="10000"/>
                  </a:schemeClr>
                </a:solidFill>
                <a:latin typeface="Century" pitchFamily="18" charset="0"/>
              </a:rPr>
              <a:t>of local public services is </a:t>
            </a:r>
            <a:r>
              <a:rPr lang="en-US" sz="2800" dirty="0">
                <a:solidFill>
                  <a:schemeClr val="bg1">
                    <a:lumMod val="10000"/>
                  </a:schemeClr>
                </a:solidFill>
                <a:latin typeface="Century" pitchFamily="18" charset="0"/>
              </a:rPr>
              <a:t>greater than the </a:t>
            </a:r>
            <a:r>
              <a:rPr lang="en-US" sz="2800" dirty="0" smtClean="0">
                <a:solidFill>
                  <a:schemeClr val="bg1">
                    <a:lumMod val="10000"/>
                  </a:schemeClr>
                </a:solidFill>
                <a:latin typeface="Century" pitchFamily="18" charset="0"/>
              </a:rPr>
              <a:t>welfare associated with a </a:t>
            </a:r>
            <a:r>
              <a:rPr lang="en-US" sz="2800" dirty="0">
                <a:solidFill>
                  <a:schemeClr val="bg1">
                    <a:lumMod val="10000"/>
                  </a:schemeClr>
                </a:solidFill>
                <a:latin typeface="Century" pitchFamily="18" charset="0"/>
              </a:rPr>
              <a:t>uniform centralized provision </a:t>
            </a:r>
            <a:r>
              <a:rPr lang="es-MX" dirty="0" smtClean="0">
                <a:solidFill>
                  <a:schemeClr val="bg1">
                    <a:lumMod val="10000"/>
                  </a:schemeClr>
                </a:solidFill>
                <a:latin typeface="Century" pitchFamily="18" charset="0"/>
              </a:rPr>
              <a:t>….”</a:t>
            </a:r>
            <a:endParaRPr lang="es-MX" dirty="0">
              <a:solidFill>
                <a:schemeClr val="bg1">
                  <a:lumMod val="10000"/>
                </a:schemeClr>
              </a:solidFill>
              <a:latin typeface="Century" pitchFamily="18" charset="0"/>
            </a:endParaRPr>
          </a:p>
          <a:p>
            <a:endParaRPr lang="es-MX" sz="2800" dirty="0">
              <a:solidFill>
                <a:schemeClr val="bg1">
                  <a:lumMod val="10000"/>
                </a:schemeClr>
              </a:solidFill>
              <a:latin typeface="Century" pitchFamily="18" charset="0"/>
            </a:endParaRPr>
          </a:p>
        </p:txBody>
      </p:sp>
    </p:spTree>
    <p:extLst>
      <p:ext uri="{BB962C8B-B14F-4D97-AF65-F5344CB8AC3E}">
        <p14:creationId xmlns:p14="http://schemas.microsoft.com/office/powerpoint/2010/main" val="26338830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507288" cy="1799238"/>
          </a:xfrm>
        </p:spPr>
        <p:txBody>
          <a:bodyPr>
            <a:noAutofit/>
          </a:bodyPr>
          <a:lstStyle/>
          <a:p>
            <a:r>
              <a:rPr lang="en-US" sz="2400" dirty="0"/>
              <a:t>H</a:t>
            </a:r>
            <a:r>
              <a:rPr lang="en-US" sz="2400" dirty="0" smtClean="0"/>
              <a:t>eterogeneity of preferences and decentralized resource allocation in a federation</a:t>
            </a:r>
            <a:endParaRPr lang="en-US" sz="2400" b="1" dirty="0">
              <a:solidFill>
                <a:srgbClr val="0070C0"/>
              </a:solidFill>
            </a:endParaRPr>
          </a:p>
        </p:txBody>
      </p:sp>
      <p:cxnSp>
        <p:nvCxnSpPr>
          <p:cNvPr id="5" name="4 Conector recto de flecha"/>
          <p:cNvCxnSpPr/>
          <p:nvPr/>
        </p:nvCxnSpPr>
        <p:spPr>
          <a:xfrm flipV="1">
            <a:off x="971600" y="2060848"/>
            <a:ext cx="93215" cy="381642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9" name="8 Conector recto de flecha"/>
          <p:cNvCxnSpPr/>
          <p:nvPr/>
        </p:nvCxnSpPr>
        <p:spPr>
          <a:xfrm>
            <a:off x="908253" y="5860682"/>
            <a:ext cx="7992888" cy="149275"/>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2" name="21 Forma libre"/>
          <p:cNvSpPr/>
          <p:nvPr/>
        </p:nvSpPr>
        <p:spPr>
          <a:xfrm>
            <a:off x="1049096" y="4568763"/>
            <a:ext cx="3528393" cy="1265374"/>
          </a:xfrm>
          <a:custGeom>
            <a:avLst/>
            <a:gdLst>
              <a:gd name="connsiteX0" fmla="*/ 0 w 4163209"/>
              <a:gd name="connsiteY0" fmla="*/ 1893346 h 1904104"/>
              <a:gd name="connsiteX1" fmla="*/ 1065007 w 4163209"/>
              <a:gd name="connsiteY1" fmla="*/ 1538344 h 1904104"/>
              <a:gd name="connsiteX2" fmla="*/ 2173044 w 4163209"/>
              <a:gd name="connsiteY2" fmla="*/ 0 h 1904104"/>
              <a:gd name="connsiteX3" fmla="*/ 3281082 w 4163209"/>
              <a:gd name="connsiteY3" fmla="*/ 1538344 h 1904104"/>
              <a:gd name="connsiteX4" fmla="*/ 4163209 w 4163209"/>
              <a:gd name="connsiteY4" fmla="*/ 1904104 h 19041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63209" h="1904104">
                <a:moveTo>
                  <a:pt x="0" y="1893346"/>
                </a:moveTo>
                <a:cubicBezTo>
                  <a:pt x="351416" y="1873624"/>
                  <a:pt x="702833" y="1853902"/>
                  <a:pt x="1065007" y="1538344"/>
                </a:cubicBezTo>
                <a:cubicBezTo>
                  <a:pt x="1427181" y="1222786"/>
                  <a:pt x="1803698" y="0"/>
                  <a:pt x="2173044" y="0"/>
                </a:cubicBezTo>
                <a:cubicBezTo>
                  <a:pt x="2542390" y="0"/>
                  <a:pt x="2949388" y="1220993"/>
                  <a:pt x="3281082" y="1538344"/>
                </a:cubicBezTo>
                <a:cubicBezTo>
                  <a:pt x="3612776" y="1855695"/>
                  <a:pt x="3887992" y="1879899"/>
                  <a:pt x="4163209" y="1904104"/>
                </a:cubicBezTo>
              </a:path>
            </a:pathLst>
          </a:cu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dirty="0"/>
          </a:p>
        </p:txBody>
      </p:sp>
      <p:sp>
        <p:nvSpPr>
          <p:cNvPr id="23" name="22 Forma libre"/>
          <p:cNvSpPr/>
          <p:nvPr/>
        </p:nvSpPr>
        <p:spPr>
          <a:xfrm>
            <a:off x="965297" y="4147919"/>
            <a:ext cx="7704856" cy="1649593"/>
          </a:xfrm>
          <a:custGeom>
            <a:avLst/>
            <a:gdLst>
              <a:gd name="connsiteX0" fmla="*/ 0 w 4163209"/>
              <a:gd name="connsiteY0" fmla="*/ 1893346 h 1904104"/>
              <a:gd name="connsiteX1" fmla="*/ 1065007 w 4163209"/>
              <a:gd name="connsiteY1" fmla="*/ 1538344 h 1904104"/>
              <a:gd name="connsiteX2" fmla="*/ 2173044 w 4163209"/>
              <a:gd name="connsiteY2" fmla="*/ 0 h 1904104"/>
              <a:gd name="connsiteX3" fmla="*/ 3281082 w 4163209"/>
              <a:gd name="connsiteY3" fmla="*/ 1538344 h 1904104"/>
              <a:gd name="connsiteX4" fmla="*/ 4163209 w 4163209"/>
              <a:gd name="connsiteY4" fmla="*/ 1904104 h 19041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63209" h="1904104">
                <a:moveTo>
                  <a:pt x="0" y="1893346"/>
                </a:moveTo>
                <a:cubicBezTo>
                  <a:pt x="351416" y="1873624"/>
                  <a:pt x="702833" y="1853902"/>
                  <a:pt x="1065007" y="1538344"/>
                </a:cubicBezTo>
                <a:cubicBezTo>
                  <a:pt x="1427181" y="1222786"/>
                  <a:pt x="1803698" y="0"/>
                  <a:pt x="2173044" y="0"/>
                </a:cubicBezTo>
                <a:cubicBezTo>
                  <a:pt x="2542390" y="0"/>
                  <a:pt x="2949388" y="1220993"/>
                  <a:pt x="3281082" y="1538344"/>
                </a:cubicBezTo>
                <a:cubicBezTo>
                  <a:pt x="3612776" y="1855695"/>
                  <a:pt x="3887992" y="1879899"/>
                  <a:pt x="4163209" y="1904104"/>
                </a:cubicBezTo>
              </a:path>
            </a:pathLst>
          </a:cu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en-US" dirty="0"/>
          </a:p>
        </p:txBody>
      </p:sp>
      <p:sp>
        <p:nvSpPr>
          <p:cNvPr id="27" name="26 CuadroTexto"/>
          <p:cNvSpPr txBox="1"/>
          <p:nvPr/>
        </p:nvSpPr>
        <p:spPr>
          <a:xfrm>
            <a:off x="467544" y="1799238"/>
            <a:ext cx="415498" cy="523220"/>
          </a:xfrm>
          <a:prstGeom prst="rect">
            <a:avLst/>
          </a:prstGeom>
          <a:noFill/>
        </p:spPr>
        <p:txBody>
          <a:bodyPr wrap="none" rtlCol="0">
            <a:spAutoFit/>
          </a:bodyPr>
          <a:lstStyle/>
          <a:p>
            <a:r>
              <a:rPr lang="es-MX" sz="2800" b="1" dirty="0" smtClean="0"/>
              <a:t>U</a:t>
            </a:r>
            <a:endParaRPr lang="en-US" sz="2800" b="1" dirty="0"/>
          </a:p>
        </p:txBody>
      </p:sp>
      <p:sp>
        <p:nvSpPr>
          <p:cNvPr id="28" name="27 CuadroTexto"/>
          <p:cNvSpPr txBox="1"/>
          <p:nvPr/>
        </p:nvSpPr>
        <p:spPr>
          <a:xfrm>
            <a:off x="2600793" y="6026547"/>
            <a:ext cx="588623" cy="461665"/>
          </a:xfrm>
          <a:prstGeom prst="rect">
            <a:avLst/>
          </a:prstGeom>
          <a:noFill/>
        </p:spPr>
        <p:txBody>
          <a:bodyPr wrap="none" rtlCol="0">
            <a:spAutoFit/>
          </a:bodyPr>
          <a:lstStyle/>
          <a:p>
            <a:r>
              <a:rPr lang="es-MX" sz="2400" b="1" dirty="0">
                <a:solidFill>
                  <a:srgbClr val="663300"/>
                </a:solidFill>
              </a:rPr>
              <a:t>g</a:t>
            </a:r>
            <a:r>
              <a:rPr lang="es-MX" sz="2400" b="1" dirty="0" smtClean="0">
                <a:solidFill>
                  <a:srgbClr val="663300"/>
                </a:solidFill>
              </a:rPr>
              <a:t>*</a:t>
            </a:r>
            <a:r>
              <a:rPr lang="es-MX" sz="2400" b="1" baseline="30000" dirty="0" smtClean="0">
                <a:solidFill>
                  <a:srgbClr val="663300"/>
                </a:solidFill>
              </a:rPr>
              <a:t>1</a:t>
            </a:r>
            <a:endParaRPr lang="en-US" sz="2400" b="1" baseline="30000" dirty="0">
              <a:solidFill>
                <a:srgbClr val="663300"/>
              </a:solidFill>
            </a:endParaRPr>
          </a:p>
        </p:txBody>
      </p:sp>
      <p:cxnSp>
        <p:nvCxnSpPr>
          <p:cNvPr id="30" name="29 Conector recto"/>
          <p:cNvCxnSpPr/>
          <p:nvPr/>
        </p:nvCxnSpPr>
        <p:spPr>
          <a:xfrm>
            <a:off x="2771800" y="4595308"/>
            <a:ext cx="30515" cy="1265374"/>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
        <p:nvSpPr>
          <p:cNvPr id="31" name="30 CuadroTexto"/>
          <p:cNvSpPr txBox="1"/>
          <p:nvPr/>
        </p:nvSpPr>
        <p:spPr>
          <a:xfrm>
            <a:off x="5094082" y="6026547"/>
            <a:ext cx="588623" cy="461665"/>
          </a:xfrm>
          <a:prstGeom prst="rect">
            <a:avLst/>
          </a:prstGeom>
          <a:noFill/>
        </p:spPr>
        <p:txBody>
          <a:bodyPr wrap="none" rtlCol="0">
            <a:spAutoFit/>
          </a:bodyPr>
          <a:lstStyle/>
          <a:p>
            <a:r>
              <a:rPr lang="es-MX" sz="2400" b="1" dirty="0" smtClean="0">
                <a:solidFill>
                  <a:srgbClr val="663300"/>
                </a:solidFill>
              </a:rPr>
              <a:t>g*</a:t>
            </a:r>
            <a:r>
              <a:rPr lang="es-MX" sz="2400" b="1" baseline="30000" dirty="0" smtClean="0">
                <a:solidFill>
                  <a:srgbClr val="663300"/>
                </a:solidFill>
              </a:rPr>
              <a:t>2</a:t>
            </a:r>
            <a:endParaRPr lang="en-US" sz="2400" b="1" dirty="0">
              <a:solidFill>
                <a:srgbClr val="663300"/>
              </a:solidFill>
            </a:endParaRPr>
          </a:p>
        </p:txBody>
      </p:sp>
      <p:cxnSp>
        <p:nvCxnSpPr>
          <p:cNvPr id="32" name="31 Conector recto"/>
          <p:cNvCxnSpPr>
            <a:stCxn id="23" idx="2"/>
          </p:cNvCxnSpPr>
          <p:nvPr/>
        </p:nvCxnSpPr>
        <p:spPr>
          <a:xfrm>
            <a:off x="4986952" y="4147919"/>
            <a:ext cx="55810" cy="1639594"/>
          </a:xfrm>
          <a:prstGeom prst="line">
            <a:avLst/>
          </a:prstGeom>
          <a:ln>
            <a:prstDash val="sysDot"/>
          </a:ln>
        </p:spPr>
        <p:style>
          <a:lnRef idx="1">
            <a:schemeClr val="accent1"/>
          </a:lnRef>
          <a:fillRef idx="0">
            <a:schemeClr val="accent1"/>
          </a:fillRef>
          <a:effectRef idx="0">
            <a:schemeClr val="accent1"/>
          </a:effectRef>
          <a:fontRef idx="minor">
            <a:schemeClr val="tx1"/>
          </a:fontRef>
        </p:style>
      </p:cxnSp>
      <p:cxnSp>
        <p:nvCxnSpPr>
          <p:cNvPr id="40" name="39 Conector recto"/>
          <p:cNvCxnSpPr>
            <a:stCxn id="22" idx="2"/>
          </p:cNvCxnSpPr>
          <p:nvPr/>
        </p:nvCxnSpPr>
        <p:spPr>
          <a:xfrm flipH="1">
            <a:off x="1049096" y="4568763"/>
            <a:ext cx="1841693" cy="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
        <p:nvSpPr>
          <p:cNvPr id="41" name="40 CuadroTexto"/>
          <p:cNvSpPr txBox="1"/>
          <p:nvPr/>
        </p:nvSpPr>
        <p:spPr>
          <a:xfrm>
            <a:off x="8131" y="4437112"/>
            <a:ext cx="1058047" cy="430887"/>
          </a:xfrm>
          <a:prstGeom prst="rect">
            <a:avLst/>
          </a:prstGeom>
          <a:noFill/>
        </p:spPr>
        <p:txBody>
          <a:bodyPr wrap="none" rtlCol="0">
            <a:spAutoFit/>
          </a:bodyPr>
          <a:lstStyle/>
          <a:p>
            <a:r>
              <a:rPr lang="es-MX" sz="2200" b="1" dirty="0" smtClean="0">
                <a:solidFill>
                  <a:srgbClr val="663300"/>
                </a:solidFill>
              </a:rPr>
              <a:t>U</a:t>
            </a:r>
            <a:r>
              <a:rPr lang="es-MX" sz="2200" b="1" baseline="30000" dirty="0" smtClean="0">
                <a:solidFill>
                  <a:srgbClr val="663300"/>
                </a:solidFill>
              </a:rPr>
              <a:t>1</a:t>
            </a:r>
            <a:r>
              <a:rPr lang="es-MX" sz="2200" b="1" dirty="0" smtClean="0">
                <a:solidFill>
                  <a:srgbClr val="663300"/>
                </a:solidFill>
              </a:rPr>
              <a:t>(g*1)</a:t>
            </a:r>
            <a:endParaRPr lang="en-US" sz="2200" b="1" dirty="0" smtClean="0">
              <a:solidFill>
                <a:srgbClr val="663300"/>
              </a:solidFill>
            </a:endParaRPr>
          </a:p>
        </p:txBody>
      </p:sp>
      <p:sp>
        <p:nvSpPr>
          <p:cNvPr id="42" name="41 CuadroTexto"/>
          <p:cNvSpPr txBox="1"/>
          <p:nvPr/>
        </p:nvSpPr>
        <p:spPr>
          <a:xfrm>
            <a:off x="-36512" y="3863370"/>
            <a:ext cx="1101327" cy="861774"/>
          </a:xfrm>
          <a:prstGeom prst="rect">
            <a:avLst/>
          </a:prstGeom>
          <a:noFill/>
        </p:spPr>
        <p:txBody>
          <a:bodyPr wrap="none" rtlCol="0">
            <a:spAutoFit/>
          </a:bodyPr>
          <a:lstStyle/>
          <a:p>
            <a:r>
              <a:rPr lang="es-MX" sz="2200" b="1" dirty="0" smtClean="0">
                <a:solidFill>
                  <a:srgbClr val="663300"/>
                </a:solidFill>
              </a:rPr>
              <a:t>U</a:t>
            </a:r>
            <a:r>
              <a:rPr lang="es-MX" sz="2200" b="1" baseline="30000" dirty="0" smtClean="0">
                <a:solidFill>
                  <a:srgbClr val="663300"/>
                </a:solidFill>
              </a:rPr>
              <a:t>2 </a:t>
            </a:r>
            <a:r>
              <a:rPr lang="es-MX" sz="2200" b="1" dirty="0" smtClean="0">
                <a:solidFill>
                  <a:srgbClr val="663300"/>
                </a:solidFill>
              </a:rPr>
              <a:t>(g*2)</a:t>
            </a:r>
            <a:endParaRPr lang="en-US" sz="2200" b="1" dirty="0" smtClean="0">
              <a:solidFill>
                <a:srgbClr val="663300"/>
              </a:solidFill>
            </a:endParaRPr>
          </a:p>
          <a:p>
            <a:endParaRPr lang="en-US" sz="2800" b="1" dirty="0">
              <a:solidFill>
                <a:srgbClr val="663300"/>
              </a:solidFill>
            </a:endParaRPr>
          </a:p>
        </p:txBody>
      </p:sp>
      <p:cxnSp>
        <p:nvCxnSpPr>
          <p:cNvPr id="44" name="43 Conector recto"/>
          <p:cNvCxnSpPr>
            <a:stCxn id="23" idx="2"/>
          </p:cNvCxnSpPr>
          <p:nvPr/>
        </p:nvCxnSpPr>
        <p:spPr>
          <a:xfrm flipH="1" flipV="1">
            <a:off x="677265" y="4074750"/>
            <a:ext cx="4309687" cy="73169"/>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511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a:xfrm>
            <a:off x="573224" y="172887"/>
            <a:ext cx="8573616" cy="1786210"/>
          </a:xfrm>
        </p:spPr>
        <p:txBody>
          <a:bodyPr vert="horz" lIns="91440" tIns="45720" rIns="91440" bIns="45720" rtlCol="0" anchor="ctr">
            <a:noAutofit/>
          </a:bodyPr>
          <a:lstStyle/>
          <a:p>
            <a:r>
              <a:rPr lang="en-US" sz="2400" dirty="0"/>
              <a:t>H</a:t>
            </a:r>
            <a:r>
              <a:rPr lang="en-US" sz="2400" b="1" dirty="0" smtClean="0"/>
              <a:t>eterogeneity of preferences and centralized resource allocation in a federation </a:t>
            </a:r>
            <a:r>
              <a:rPr lang="en-US" sz="2400" b="1" dirty="0" smtClean="0">
                <a:sym typeface="Wingdings" pitchFamily="2" charset="2"/>
              </a:rPr>
              <a:t>lower welfare</a:t>
            </a:r>
            <a:endParaRPr lang="en-US" sz="2400" b="1" dirty="0">
              <a:solidFill>
                <a:srgbClr val="0070C0"/>
              </a:solidFill>
            </a:endParaRPr>
          </a:p>
        </p:txBody>
      </p:sp>
      <p:cxnSp>
        <p:nvCxnSpPr>
          <p:cNvPr id="5" name="4 Conector recto de flecha"/>
          <p:cNvCxnSpPr/>
          <p:nvPr/>
        </p:nvCxnSpPr>
        <p:spPr>
          <a:xfrm flipV="1">
            <a:off x="971600" y="1700808"/>
            <a:ext cx="0" cy="417646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 name="5 Conector recto de flecha"/>
          <p:cNvCxnSpPr/>
          <p:nvPr/>
        </p:nvCxnSpPr>
        <p:spPr>
          <a:xfrm>
            <a:off x="971600" y="5877272"/>
            <a:ext cx="7776864"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 name="6 Forma libre"/>
          <p:cNvSpPr/>
          <p:nvPr/>
        </p:nvSpPr>
        <p:spPr>
          <a:xfrm>
            <a:off x="971600" y="4375103"/>
            <a:ext cx="3528393" cy="1485580"/>
          </a:xfrm>
          <a:custGeom>
            <a:avLst/>
            <a:gdLst>
              <a:gd name="connsiteX0" fmla="*/ 0 w 4163209"/>
              <a:gd name="connsiteY0" fmla="*/ 1893346 h 1904104"/>
              <a:gd name="connsiteX1" fmla="*/ 1065007 w 4163209"/>
              <a:gd name="connsiteY1" fmla="*/ 1538344 h 1904104"/>
              <a:gd name="connsiteX2" fmla="*/ 2173044 w 4163209"/>
              <a:gd name="connsiteY2" fmla="*/ 0 h 1904104"/>
              <a:gd name="connsiteX3" fmla="*/ 3281082 w 4163209"/>
              <a:gd name="connsiteY3" fmla="*/ 1538344 h 1904104"/>
              <a:gd name="connsiteX4" fmla="*/ 4163209 w 4163209"/>
              <a:gd name="connsiteY4" fmla="*/ 1904104 h 19041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63209" h="1904104">
                <a:moveTo>
                  <a:pt x="0" y="1893346"/>
                </a:moveTo>
                <a:cubicBezTo>
                  <a:pt x="351416" y="1873624"/>
                  <a:pt x="702833" y="1853902"/>
                  <a:pt x="1065007" y="1538344"/>
                </a:cubicBezTo>
                <a:cubicBezTo>
                  <a:pt x="1427181" y="1222786"/>
                  <a:pt x="1803698" y="0"/>
                  <a:pt x="2173044" y="0"/>
                </a:cubicBezTo>
                <a:cubicBezTo>
                  <a:pt x="2542390" y="0"/>
                  <a:pt x="2949388" y="1220993"/>
                  <a:pt x="3281082" y="1538344"/>
                </a:cubicBezTo>
                <a:cubicBezTo>
                  <a:pt x="3612776" y="1855695"/>
                  <a:pt x="3887992" y="1879899"/>
                  <a:pt x="4163209" y="1904104"/>
                </a:cubicBezTo>
              </a:path>
            </a:pathLst>
          </a:cu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dirty="0"/>
          </a:p>
        </p:txBody>
      </p:sp>
      <p:sp>
        <p:nvSpPr>
          <p:cNvPr id="8" name="7 Forma libre"/>
          <p:cNvSpPr/>
          <p:nvPr/>
        </p:nvSpPr>
        <p:spPr>
          <a:xfrm>
            <a:off x="1259632" y="4375103"/>
            <a:ext cx="6840760" cy="1495578"/>
          </a:xfrm>
          <a:custGeom>
            <a:avLst/>
            <a:gdLst>
              <a:gd name="connsiteX0" fmla="*/ 0 w 4163209"/>
              <a:gd name="connsiteY0" fmla="*/ 1893346 h 1904104"/>
              <a:gd name="connsiteX1" fmla="*/ 1065007 w 4163209"/>
              <a:gd name="connsiteY1" fmla="*/ 1538344 h 1904104"/>
              <a:gd name="connsiteX2" fmla="*/ 2173044 w 4163209"/>
              <a:gd name="connsiteY2" fmla="*/ 0 h 1904104"/>
              <a:gd name="connsiteX3" fmla="*/ 3281082 w 4163209"/>
              <a:gd name="connsiteY3" fmla="*/ 1538344 h 1904104"/>
              <a:gd name="connsiteX4" fmla="*/ 4163209 w 4163209"/>
              <a:gd name="connsiteY4" fmla="*/ 1904104 h 19041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63209" h="1904104">
                <a:moveTo>
                  <a:pt x="0" y="1893346"/>
                </a:moveTo>
                <a:cubicBezTo>
                  <a:pt x="351416" y="1873624"/>
                  <a:pt x="702833" y="1853902"/>
                  <a:pt x="1065007" y="1538344"/>
                </a:cubicBezTo>
                <a:cubicBezTo>
                  <a:pt x="1427181" y="1222786"/>
                  <a:pt x="1803698" y="0"/>
                  <a:pt x="2173044" y="0"/>
                </a:cubicBezTo>
                <a:cubicBezTo>
                  <a:pt x="2542390" y="0"/>
                  <a:pt x="2949388" y="1220993"/>
                  <a:pt x="3281082" y="1538344"/>
                </a:cubicBezTo>
                <a:cubicBezTo>
                  <a:pt x="3612776" y="1855695"/>
                  <a:pt x="3887992" y="1879899"/>
                  <a:pt x="4163209" y="1904104"/>
                </a:cubicBezTo>
              </a:path>
            </a:pathLst>
          </a:custGeom>
          <a:ln/>
        </p:spPr>
        <p:style>
          <a:lnRef idx="1">
            <a:schemeClr val="accent3"/>
          </a:lnRef>
          <a:fillRef idx="0">
            <a:schemeClr val="accent3"/>
          </a:fillRef>
          <a:effectRef idx="0">
            <a:schemeClr val="accent3"/>
          </a:effectRef>
          <a:fontRef idx="minor">
            <a:schemeClr val="tx1"/>
          </a:fontRef>
        </p:style>
        <p:txBody>
          <a:bodyPr rtlCol="0" anchor="ctr"/>
          <a:lstStyle/>
          <a:p>
            <a:pPr algn="ctr"/>
            <a:endParaRPr lang="en-US" dirty="0"/>
          </a:p>
        </p:txBody>
      </p:sp>
      <p:sp>
        <p:nvSpPr>
          <p:cNvPr id="9" name="8 Forma libre"/>
          <p:cNvSpPr/>
          <p:nvPr/>
        </p:nvSpPr>
        <p:spPr>
          <a:xfrm>
            <a:off x="2699792" y="3861048"/>
            <a:ext cx="2592288" cy="648072"/>
          </a:xfrm>
          <a:custGeom>
            <a:avLst/>
            <a:gdLst>
              <a:gd name="connsiteX0" fmla="*/ 0 w 3227294"/>
              <a:gd name="connsiteY0" fmla="*/ 927230 h 1153141"/>
              <a:gd name="connsiteX1" fmla="*/ 1108038 w 3227294"/>
              <a:gd name="connsiteY1" fmla="*/ 2073 h 1153141"/>
              <a:gd name="connsiteX2" fmla="*/ 3227294 w 3227294"/>
              <a:gd name="connsiteY2" fmla="*/ 1153141 h 1153141"/>
              <a:gd name="connsiteX3" fmla="*/ 3227294 w 3227294"/>
              <a:gd name="connsiteY3" fmla="*/ 1153141 h 1153141"/>
            </a:gdLst>
            <a:ahLst/>
            <a:cxnLst>
              <a:cxn ang="0">
                <a:pos x="connsiteX0" y="connsiteY0"/>
              </a:cxn>
              <a:cxn ang="0">
                <a:pos x="connsiteX1" y="connsiteY1"/>
              </a:cxn>
              <a:cxn ang="0">
                <a:pos x="connsiteX2" y="connsiteY2"/>
              </a:cxn>
              <a:cxn ang="0">
                <a:pos x="connsiteX3" y="connsiteY3"/>
              </a:cxn>
            </a:cxnLst>
            <a:rect l="l" t="t" r="r" b="b"/>
            <a:pathLst>
              <a:path w="3227294" h="1153141">
                <a:moveTo>
                  <a:pt x="0" y="927230"/>
                </a:moveTo>
                <a:cubicBezTo>
                  <a:pt x="285078" y="445825"/>
                  <a:pt x="570156" y="-35579"/>
                  <a:pt x="1108038" y="2073"/>
                </a:cubicBezTo>
                <a:cubicBezTo>
                  <a:pt x="1645920" y="39725"/>
                  <a:pt x="3227294" y="1153141"/>
                  <a:pt x="3227294" y="1153141"/>
                </a:cubicBezTo>
                <a:lnTo>
                  <a:pt x="3227294" y="1153141"/>
                </a:lnTo>
              </a:path>
            </a:pathLst>
          </a:custGeom>
          <a:ln/>
        </p:spPr>
        <p:style>
          <a:lnRef idx="3">
            <a:schemeClr val="accent1"/>
          </a:lnRef>
          <a:fillRef idx="0">
            <a:schemeClr val="accent1"/>
          </a:fillRef>
          <a:effectRef idx="2">
            <a:schemeClr val="accent1"/>
          </a:effectRef>
          <a:fontRef idx="minor">
            <a:schemeClr val="tx1"/>
          </a:fontRef>
        </p:style>
        <p:txBody>
          <a:bodyPr rtlCol="0" anchor="ctr"/>
          <a:lstStyle/>
          <a:p>
            <a:pPr algn="ctr"/>
            <a:endParaRPr lang="en-US" dirty="0"/>
          </a:p>
        </p:txBody>
      </p:sp>
      <p:sp>
        <p:nvSpPr>
          <p:cNvPr id="10" name="9 CuadroTexto"/>
          <p:cNvSpPr txBox="1"/>
          <p:nvPr/>
        </p:nvSpPr>
        <p:spPr>
          <a:xfrm>
            <a:off x="467544" y="1799238"/>
            <a:ext cx="415498" cy="523220"/>
          </a:xfrm>
          <a:prstGeom prst="rect">
            <a:avLst/>
          </a:prstGeom>
          <a:noFill/>
        </p:spPr>
        <p:txBody>
          <a:bodyPr wrap="none" rtlCol="0">
            <a:spAutoFit/>
          </a:bodyPr>
          <a:lstStyle/>
          <a:p>
            <a:r>
              <a:rPr lang="es-MX" sz="2800" b="1" dirty="0" smtClean="0"/>
              <a:t>U</a:t>
            </a:r>
            <a:endParaRPr lang="en-US" sz="2800" b="1" dirty="0"/>
          </a:p>
        </p:txBody>
      </p:sp>
      <p:cxnSp>
        <p:nvCxnSpPr>
          <p:cNvPr id="12" name="11 Conector recto"/>
          <p:cNvCxnSpPr/>
          <p:nvPr/>
        </p:nvCxnSpPr>
        <p:spPr>
          <a:xfrm>
            <a:off x="971600" y="5517232"/>
            <a:ext cx="2700164" cy="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cxnSp>
        <p:nvCxnSpPr>
          <p:cNvPr id="14" name="13 Conector recto"/>
          <p:cNvCxnSpPr/>
          <p:nvPr/>
        </p:nvCxnSpPr>
        <p:spPr>
          <a:xfrm flipH="1">
            <a:off x="971600" y="5157192"/>
            <a:ext cx="2827839" cy="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
        <p:nvSpPr>
          <p:cNvPr id="18" name="17 CuadroTexto"/>
          <p:cNvSpPr txBox="1"/>
          <p:nvPr/>
        </p:nvSpPr>
        <p:spPr>
          <a:xfrm>
            <a:off x="-25474" y="5229200"/>
            <a:ext cx="1058047" cy="861774"/>
          </a:xfrm>
          <a:prstGeom prst="rect">
            <a:avLst/>
          </a:prstGeom>
          <a:noFill/>
        </p:spPr>
        <p:txBody>
          <a:bodyPr wrap="none" rtlCol="0">
            <a:spAutoFit/>
          </a:bodyPr>
          <a:lstStyle/>
          <a:p>
            <a:r>
              <a:rPr lang="es-MX" sz="2200" b="1" dirty="0" smtClean="0"/>
              <a:t>U</a:t>
            </a:r>
            <a:r>
              <a:rPr lang="es-MX" sz="2200" b="1" baseline="30000" dirty="0" smtClean="0"/>
              <a:t>1</a:t>
            </a:r>
            <a:r>
              <a:rPr lang="es-MX" sz="2200" b="1" dirty="0" smtClean="0"/>
              <a:t>(g*1)</a:t>
            </a:r>
            <a:endParaRPr lang="en-US" sz="2200" b="1" dirty="0" smtClean="0"/>
          </a:p>
          <a:p>
            <a:endParaRPr lang="en-US" sz="2800" b="1" dirty="0"/>
          </a:p>
        </p:txBody>
      </p:sp>
      <p:sp>
        <p:nvSpPr>
          <p:cNvPr id="19" name="18 CuadroTexto"/>
          <p:cNvSpPr txBox="1"/>
          <p:nvPr/>
        </p:nvSpPr>
        <p:spPr>
          <a:xfrm>
            <a:off x="-68754" y="4725144"/>
            <a:ext cx="1290738" cy="861774"/>
          </a:xfrm>
          <a:prstGeom prst="rect">
            <a:avLst/>
          </a:prstGeom>
          <a:noFill/>
        </p:spPr>
        <p:txBody>
          <a:bodyPr wrap="none" rtlCol="0">
            <a:spAutoFit/>
          </a:bodyPr>
          <a:lstStyle/>
          <a:p>
            <a:r>
              <a:rPr lang="es-MX" sz="2200" b="1" dirty="0" smtClean="0"/>
              <a:t>U</a:t>
            </a:r>
            <a:r>
              <a:rPr lang="es-MX" sz="2200" b="1" baseline="30000" dirty="0" smtClean="0"/>
              <a:t>2’ </a:t>
            </a:r>
            <a:r>
              <a:rPr lang="es-MX" sz="2200" b="1" dirty="0" smtClean="0"/>
              <a:t>(g*2)</a:t>
            </a:r>
            <a:endParaRPr lang="en-US" sz="2200" b="1" dirty="0" smtClean="0"/>
          </a:p>
          <a:p>
            <a:endParaRPr lang="en-US" sz="2800" b="1" dirty="0"/>
          </a:p>
        </p:txBody>
      </p:sp>
      <p:sp>
        <p:nvSpPr>
          <p:cNvPr id="24" name="23 CuadroTexto"/>
          <p:cNvSpPr txBox="1"/>
          <p:nvPr/>
        </p:nvSpPr>
        <p:spPr>
          <a:xfrm>
            <a:off x="2441484" y="6026546"/>
            <a:ext cx="588623" cy="461665"/>
          </a:xfrm>
          <a:prstGeom prst="rect">
            <a:avLst/>
          </a:prstGeom>
          <a:noFill/>
        </p:spPr>
        <p:txBody>
          <a:bodyPr wrap="none" rtlCol="0">
            <a:spAutoFit/>
          </a:bodyPr>
          <a:lstStyle/>
          <a:p>
            <a:r>
              <a:rPr lang="es-MX" sz="2400" b="1" dirty="0"/>
              <a:t>g</a:t>
            </a:r>
            <a:r>
              <a:rPr lang="es-MX" sz="2400" b="1" dirty="0" smtClean="0"/>
              <a:t>*</a:t>
            </a:r>
            <a:r>
              <a:rPr lang="es-MX" sz="2400" b="1" baseline="30000" dirty="0" smtClean="0"/>
              <a:t>1</a:t>
            </a:r>
            <a:endParaRPr lang="en-US" sz="2400" b="1" baseline="30000" dirty="0"/>
          </a:p>
        </p:txBody>
      </p:sp>
      <p:sp>
        <p:nvSpPr>
          <p:cNvPr id="25" name="24 CuadroTexto"/>
          <p:cNvSpPr txBox="1"/>
          <p:nvPr/>
        </p:nvSpPr>
        <p:spPr>
          <a:xfrm>
            <a:off x="4716016" y="6026547"/>
            <a:ext cx="588623" cy="461665"/>
          </a:xfrm>
          <a:prstGeom prst="rect">
            <a:avLst/>
          </a:prstGeom>
          <a:noFill/>
        </p:spPr>
        <p:txBody>
          <a:bodyPr wrap="none" rtlCol="0">
            <a:spAutoFit/>
          </a:bodyPr>
          <a:lstStyle/>
          <a:p>
            <a:r>
              <a:rPr lang="es-MX" sz="2400" b="1" dirty="0" smtClean="0"/>
              <a:t>g*</a:t>
            </a:r>
            <a:r>
              <a:rPr lang="es-MX" sz="2400" b="1" baseline="30000" dirty="0" smtClean="0"/>
              <a:t>2</a:t>
            </a:r>
            <a:endParaRPr lang="en-US" sz="2400" b="1" dirty="0"/>
          </a:p>
        </p:txBody>
      </p:sp>
      <p:cxnSp>
        <p:nvCxnSpPr>
          <p:cNvPr id="28" name="27 Conector recto"/>
          <p:cNvCxnSpPr>
            <a:stCxn id="9" idx="1"/>
          </p:cNvCxnSpPr>
          <p:nvPr/>
        </p:nvCxnSpPr>
        <p:spPr>
          <a:xfrm>
            <a:off x="3589811" y="3862213"/>
            <a:ext cx="46085" cy="2015059"/>
          </a:xfrm>
          <a:prstGeom prst="line">
            <a:avLst/>
          </a:prstGeom>
        </p:spPr>
        <p:style>
          <a:lnRef idx="1">
            <a:schemeClr val="accent1"/>
          </a:lnRef>
          <a:fillRef idx="0">
            <a:schemeClr val="accent1"/>
          </a:fillRef>
          <a:effectRef idx="0">
            <a:schemeClr val="accent1"/>
          </a:effectRef>
          <a:fontRef idx="minor">
            <a:schemeClr val="tx1"/>
          </a:fontRef>
        </p:style>
      </p:cxnSp>
      <p:sp>
        <p:nvSpPr>
          <p:cNvPr id="29" name="28 CuadroTexto"/>
          <p:cNvSpPr txBox="1"/>
          <p:nvPr/>
        </p:nvSpPr>
        <p:spPr>
          <a:xfrm>
            <a:off x="3485600" y="6026547"/>
            <a:ext cx="570990" cy="461665"/>
          </a:xfrm>
          <a:prstGeom prst="rect">
            <a:avLst/>
          </a:prstGeom>
          <a:noFill/>
        </p:spPr>
        <p:txBody>
          <a:bodyPr wrap="none" rtlCol="0">
            <a:spAutoFit/>
          </a:bodyPr>
          <a:lstStyle/>
          <a:p>
            <a:r>
              <a:rPr lang="es-MX" sz="2400" b="1" dirty="0" smtClean="0"/>
              <a:t>g*</a:t>
            </a:r>
            <a:r>
              <a:rPr lang="es-MX" sz="2400" b="1" baseline="30000" dirty="0" smtClean="0"/>
              <a:t>c</a:t>
            </a:r>
            <a:endParaRPr lang="en-US" sz="2400" b="1" baseline="30000" dirty="0"/>
          </a:p>
        </p:txBody>
      </p:sp>
      <p:cxnSp>
        <p:nvCxnSpPr>
          <p:cNvPr id="11" name="10 Conector recto de flecha"/>
          <p:cNvCxnSpPr>
            <a:stCxn id="7" idx="2"/>
          </p:cNvCxnSpPr>
          <p:nvPr/>
        </p:nvCxnSpPr>
        <p:spPr>
          <a:xfrm>
            <a:off x="2813293" y="4375103"/>
            <a:ext cx="0" cy="1142129"/>
          </a:xfrm>
          <a:prstGeom prst="straightConnector1">
            <a:avLst/>
          </a:prstGeom>
          <a:ln w="28575" cmpd="sng">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6" name="25 Conector recto de flecha"/>
          <p:cNvCxnSpPr/>
          <p:nvPr/>
        </p:nvCxnSpPr>
        <p:spPr>
          <a:xfrm>
            <a:off x="4932040" y="4351934"/>
            <a:ext cx="0" cy="877266"/>
          </a:xfrm>
          <a:prstGeom prst="straightConnector1">
            <a:avLst/>
          </a:prstGeom>
          <a:ln w="28575" cmpd="sng">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7" name="26 Conector recto"/>
          <p:cNvCxnSpPr/>
          <p:nvPr/>
        </p:nvCxnSpPr>
        <p:spPr>
          <a:xfrm flipH="1">
            <a:off x="3771096" y="5157192"/>
            <a:ext cx="1809016" cy="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09857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sz="2400" dirty="0" smtClean="0"/>
              <a:t>The </a:t>
            </a:r>
            <a:r>
              <a:rPr lang="en-US" sz="2400" dirty="0"/>
              <a:t>dominant view in economics:</a:t>
            </a:r>
          </a:p>
          <a:p>
            <a:pPr lvl="1"/>
            <a:r>
              <a:rPr lang="en-US" sz="2000" i="1" dirty="0"/>
              <a:t>Decentralization Theorem </a:t>
            </a:r>
            <a:r>
              <a:rPr lang="en-US" sz="2000" dirty="0"/>
              <a:t>(Tiebout1956 and Oates1972): </a:t>
            </a:r>
            <a:endParaRPr lang="en-US" sz="2000" dirty="0" smtClean="0"/>
          </a:p>
          <a:p>
            <a:pPr lvl="1"/>
            <a:r>
              <a:rPr lang="en-US" sz="2000" dirty="0" smtClean="0"/>
              <a:t>When inter-jurisdictional spillovers are absent, sub-national </a:t>
            </a:r>
            <a:r>
              <a:rPr lang="en-US" sz="2000" dirty="0"/>
              <a:t>governments can provide public goods more efficiently than </a:t>
            </a:r>
            <a:r>
              <a:rPr lang="en-US" sz="2000" dirty="0" smtClean="0"/>
              <a:t>central governments </a:t>
            </a:r>
            <a:r>
              <a:rPr lang="en-US" sz="2000" dirty="0"/>
              <a:t>by better targeting </a:t>
            </a:r>
            <a:r>
              <a:rPr lang="en-US" sz="2000" dirty="0" smtClean="0"/>
              <a:t>to </a:t>
            </a:r>
            <a:r>
              <a:rPr lang="en-US" sz="2000" dirty="0"/>
              <a:t>the desires of their constituents.</a:t>
            </a:r>
          </a:p>
          <a:p>
            <a:pPr lvl="1"/>
            <a:endParaRPr lang="en-US" sz="2400" dirty="0"/>
          </a:p>
          <a:p>
            <a:r>
              <a:rPr lang="en-US" sz="2400" dirty="0"/>
              <a:t>But, </a:t>
            </a:r>
            <a:r>
              <a:rPr lang="en-US" sz="2400" dirty="0" smtClean="0"/>
              <a:t>under what conditions will this theorem hold when spillovers are present? </a:t>
            </a:r>
          </a:p>
          <a:p>
            <a:pPr lvl="1"/>
            <a:r>
              <a:rPr lang="en-US" sz="2000" dirty="0" smtClean="0"/>
              <a:t>We develop a rigorous and formal extension of the decentralization theorem to determine when it will hold under the more realistic presence of spillover effects.</a:t>
            </a:r>
          </a:p>
          <a:p>
            <a:pPr lvl="1"/>
            <a:endParaRPr lang="en-US" sz="2000" dirty="0"/>
          </a:p>
          <a:p>
            <a:r>
              <a:rPr lang="en-US" sz="2400" dirty="0" smtClean="0"/>
              <a:t>We seek </a:t>
            </a:r>
            <a:r>
              <a:rPr lang="en-US" sz="2400" dirty="0" smtClean="0"/>
              <a:t>to find out under </a:t>
            </a:r>
            <a:r>
              <a:rPr lang="en-US" sz="2400" dirty="0" smtClean="0"/>
              <a:t>which </a:t>
            </a:r>
            <a:r>
              <a:rPr lang="en-US" sz="2400" dirty="0" smtClean="0"/>
              <a:t>governance/political institutional arrangements the </a:t>
            </a:r>
            <a:r>
              <a:rPr lang="en-US" sz="2400" dirty="0" smtClean="0"/>
              <a:t>decentralization theorem holds even in the presence of spillovers.</a:t>
            </a:r>
            <a:endParaRPr lang="en-US" sz="2000" dirty="0"/>
          </a:p>
          <a:p>
            <a:pPr lvl="1"/>
            <a:endParaRPr lang="en-US" sz="2000" dirty="0"/>
          </a:p>
          <a:p>
            <a:endParaRPr lang="fr-FR" dirty="0"/>
          </a:p>
        </p:txBody>
      </p:sp>
      <p:sp>
        <p:nvSpPr>
          <p:cNvPr id="3" name="Title 2"/>
          <p:cNvSpPr>
            <a:spLocks noGrp="1"/>
          </p:cNvSpPr>
          <p:nvPr>
            <p:ph type="title"/>
          </p:nvPr>
        </p:nvSpPr>
        <p:spPr/>
        <p:txBody>
          <a:bodyPr>
            <a:normAutofit/>
          </a:bodyPr>
          <a:lstStyle/>
          <a:p>
            <a:r>
              <a:rPr lang="fr-FR" sz="3200" dirty="0" smtClean="0"/>
              <a:t>2.  Building </a:t>
            </a:r>
            <a:r>
              <a:rPr lang="fr-FR" sz="3200" dirty="0" err="1" smtClean="0"/>
              <a:t>our</a:t>
            </a:r>
            <a:r>
              <a:rPr lang="fr-FR" sz="3200" dirty="0" smtClean="0"/>
              <a:t> </a:t>
            </a:r>
            <a:r>
              <a:rPr lang="fr-FR" sz="3200" dirty="0" err="1" smtClean="0"/>
              <a:t>theory</a:t>
            </a:r>
            <a:r>
              <a:rPr lang="fr-FR" sz="3200" dirty="0" smtClean="0"/>
              <a:t> </a:t>
            </a:r>
            <a:endParaRPr lang="fr-FR" sz="3200" dirty="0"/>
          </a:p>
        </p:txBody>
      </p:sp>
    </p:spTree>
    <p:extLst>
      <p:ext uri="{BB962C8B-B14F-4D97-AF65-F5344CB8AC3E}">
        <p14:creationId xmlns:p14="http://schemas.microsoft.com/office/powerpoint/2010/main" val="17896917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1 Título"/>
          <p:cNvSpPr>
            <a:spLocks noGrp="1"/>
          </p:cNvSpPr>
          <p:nvPr>
            <p:ph type="title"/>
          </p:nvPr>
        </p:nvSpPr>
        <p:spPr/>
        <p:txBody>
          <a:bodyPr>
            <a:normAutofit fontScale="90000"/>
          </a:bodyPr>
          <a:lstStyle/>
          <a:p>
            <a:r>
              <a:rPr lang="en-US" b="1" dirty="0">
                <a:solidFill>
                  <a:srgbClr val="0070C0"/>
                </a:solidFill>
              </a:rPr>
              <a:t>LIMITATIONS OF FISCAL DECENTRALIZATION THEOREM</a:t>
            </a:r>
          </a:p>
        </p:txBody>
      </p:sp>
      <p:sp>
        <p:nvSpPr>
          <p:cNvPr id="9" name="2 Marcador de contenido"/>
          <p:cNvSpPr>
            <a:spLocks noGrp="1"/>
          </p:cNvSpPr>
          <p:nvPr>
            <p:ph idx="1"/>
          </p:nvPr>
        </p:nvSpPr>
        <p:spPr>
          <a:xfrm>
            <a:off x="457198" y="1916832"/>
            <a:ext cx="8507289" cy="4824536"/>
          </a:xfrm>
        </p:spPr>
        <p:txBody>
          <a:bodyPr>
            <a:normAutofit fontScale="85000" lnSpcReduction="20000"/>
          </a:bodyPr>
          <a:lstStyle/>
          <a:p>
            <a:pPr algn="just">
              <a:lnSpc>
                <a:spcPct val="150000"/>
              </a:lnSpc>
            </a:pPr>
            <a:r>
              <a:rPr lang="en-US" dirty="0" smtClean="0"/>
              <a:t>Beyond, the assumptions of no economies of scale and absence of externalities, the most important limitation is that governments are assumed to be controlled by benevolent social planners</a:t>
            </a:r>
          </a:p>
          <a:p>
            <a:pPr algn="just">
              <a:lnSpc>
                <a:spcPct val="150000"/>
              </a:lnSpc>
            </a:pPr>
            <a:r>
              <a:rPr lang="en-US" dirty="0" smtClean="0"/>
              <a:t>Evidence </a:t>
            </a:r>
            <a:r>
              <a:rPr lang="en-US" dirty="0"/>
              <a:t>suggests that democracy, political competition, and political institutions (electoral structure) are important determinants of </a:t>
            </a:r>
            <a:r>
              <a:rPr lang="en-US" dirty="0" smtClean="0"/>
              <a:t>the spending </a:t>
            </a:r>
            <a:r>
              <a:rPr lang="en-US" dirty="0"/>
              <a:t>and </a:t>
            </a:r>
            <a:r>
              <a:rPr lang="en-US" dirty="0" smtClean="0"/>
              <a:t>taxation policies of </a:t>
            </a:r>
            <a:r>
              <a:rPr lang="en-US" dirty="0"/>
              <a:t>g</a:t>
            </a:r>
            <a:r>
              <a:rPr lang="en-US" dirty="0" smtClean="0"/>
              <a:t>overnments </a:t>
            </a:r>
            <a:r>
              <a:rPr lang="en-US" dirty="0"/>
              <a:t>(</a:t>
            </a:r>
            <a:r>
              <a:rPr lang="en-US" dirty="0" err="1"/>
              <a:t>Persson</a:t>
            </a:r>
            <a:r>
              <a:rPr lang="en-US" dirty="0"/>
              <a:t> and </a:t>
            </a:r>
            <a:r>
              <a:rPr lang="en-US" dirty="0" err="1"/>
              <a:t>Tabellini</a:t>
            </a:r>
            <a:r>
              <a:rPr lang="en-US" dirty="0"/>
              <a:t> (2002, 2003); </a:t>
            </a:r>
            <a:r>
              <a:rPr lang="en-US" dirty="0" err="1"/>
              <a:t>Hettich</a:t>
            </a:r>
            <a:r>
              <a:rPr lang="en-US" dirty="0"/>
              <a:t> and </a:t>
            </a:r>
            <a:r>
              <a:rPr lang="en-US" dirty="0" err="1"/>
              <a:t>Winer</a:t>
            </a:r>
            <a:r>
              <a:rPr lang="en-US" dirty="0"/>
              <a:t> (1999, 2006), etc.)</a:t>
            </a:r>
            <a:endParaRPr lang="es-MX" dirty="0" smtClean="0"/>
          </a:p>
          <a:p>
            <a:pPr algn="just">
              <a:lnSpc>
                <a:spcPct val="150000"/>
              </a:lnSpc>
            </a:pPr>
            <a:endParaRPr lang="es-MX" dirty="0" smtClean="0"/>
          </a:p>
        </p:txBody>
      </p:sp>
    </p:spTree>
    <p:extLst>
      <p:ext uri="{BB962C8B-B14F-4D97-AF65-F5344CB8AC3E}">
        <p14:creationId xmlns:p14="http://schemas.microsoft.com/office/powerpoint/2010/main" val="35829124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43408"/>
            <a:ext cx="8229600" cy="1143000"/>
          </a:xfrm>
        </p:spPr>
        <p:txBody>
          <a:bodyPr>
            <a:normAutofit/>
          </a:bodyPr>
          <a:lstStyle/>
          <a:p>
            <a:r>
              <a:rPr lang="en-US" sz="2800" dirty="0" smtClean="0"/>
              <a:t>Complexity out there: Electoral Systems in the World</a:t>
            </a:r>
            <a:endParaRPr lang="en-US" sz="28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9896" y="548680"/>
            <a:ext cx="8064896" cy="5760640"/>
          </a:xfrm>
          <a:prstGeom prst="rect">
            <a:avLst/>
          </a:prstGeom>
        </p:spPr>
      </p:pic>
    </p:spTree>
    <p:extLst>
      <p:ext uri="{BB962C8B-B14F-4D97-AF65-F5344CB8AC3E}">
        <p14:creationId xmlns:p14="http://schemas.microsoft.com/office/powerpoint/2010/main" val="272606888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Custom 4">
      <a:dk1>
        <a:srgbClr val="0070C0"/>
      </a:dk1>
      <a:lt1>
        <a:srgbClr val="D7DDED"/>
      </a:lt1>
      <a:dk2>
        <a:srgbClr val="CCDDEA"/>
      </a:dk2>
      <a:lt2>
        <a:srgbClr val="CCDDEA"/>
      </a:lt2>
      <a:accent1>
        <a:srgbClr val="465E9C"/>
      </a:accent1>
      <a:accent2>
        <a:srgbClr val="AA2B1E"/>
      </a:accent2>
      <a:accent3>
        <a:srgbClr val="71685C"/>
      </a:accent3>
      <a:accent4>
        <a:srgbClr val="465E9C"/>
      </a:accent4>
      <a:accent5>
        <a:srgbClr val="CCDDEA"/>
      </a:accent5>
      <a:accent6>
        <a:srgbClr val="0070C0"/>
      </a:accent6>
      <a:hlink>
        <a:srgbClr val="D83E2C"/>
      </a:hlink>
      <a:folHlink>
        <a:srgbClr val="D7DDE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4.xml><?xml version="1.0" encoding="utf-8"?>
<a:theme xmlns:a="http://schemas.openxmlformats.org/drawingml/2006/main" name="2_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4231</TotalTime>
  <Words>4199</Words>
  <Application>Microsoft Office PowerPoint</Application>
  <PresentationFormat>On-screen Show (4:3)</PresentationFormat>
  <Paragraphs>686</Paragraphs>
  <Slides>29</Slides>
  <Notes>3</Notes>
  <HiddenSlides>0</HiddenSlides>
  <MMClips>0</MMClips>
  <ScaleCrop>false</ScaleCrop>
  <HeadingPairs>
    <vt:vector size="6" baseType="variant">
      <vt:variant>
        <vt:lpstr>Theme</vt:lpstr>
      </vt:variant>
      <vt:variant>
        <vt:i4>4</vt:i4>
      </vt:variant>
      <vt:variant>
        <vt:lpstr>Embedded OLE Servers</vt:lpstr>
      </vt:variant>
      <vt:variant>
        <vt:i4>1</vt:i4>
      </vt:variant>
      <vt:variant>
        <vt:lpstr>Slide Titles</vt:lpstr>
      </vt:variant>
      <vt:variant>
        <vt:i4>29</vt:i4>
      </vt:variant>
    </vt:vector>
  </HeadingPairs>
  <TitlesOfParts>
    <vt:vector size="34" baseType="lpstr">
      <vt:lpstr>Concourse</vt:lpstr>
      <vt:lpstr>Office Theme</vt:lpstr>
      <vt:lpstr>1_Concourse</vt:lpstr>
      <vt:lpstr>2_Concourse</vt:lpstr>
      <vt:lpstr>Microsoft Excel 97-2003 Worksheet</vt:lpstr>
      <vt:lpstr>Rethinking the Political Economy of Decentralization:</vt:lpstr>
      <vt:lpstr>Introduction and Motivation</vt:lpstr>
      <vt:lpstr>Impact of fiscal decentralization: What makes a difference? </vt:lpstr>
      <vt:lpstr>Departure point: Oates (1972) fiscal decentralization theorem</vt:lpstr>
      <vt:lpstr>Heterogeneity of preferences and decentralized resource allocation in a federation</vt:lpstr>
      <vt:lpstr>Heterogeneity of preferences and centralized resource allocation in a federation lower welfare</vt:lpstr>
      <vt:lpstr>2.  Building our theory </vt:lpstr>
      <vt:lpstr>LIMITATIONS OF FISCAL DECENTRALIZATION THEOREM</vt:lpstr>
      <vt:lpstr>Complexity out there: Electoral Systems in the World</vt:lpstr>
      <vt:lpstr>Relevant (to us) political institutions </vt:lpstr>
      <vt:lpstr>Some relevant prior literature </vt:lpstr>
      <vt:lpstr>PowerPoint Presentation</vt:lpstr>
      <vt:lpstr> We consider 4 distinct cases of political institutional configurations: </vt:lpstr>
      <vt:lpstr>Key political institutions and key prediction</vt:lpstr>
      <vt:lpstr>Basic estimation model</vt:lpstr>
      <vt:lpstr>Empirical Analysis</vt:lpstr>
      <vt:lpstr>Variables </vt:lpstr>
      <vt:lpstr>PowerPoint Presentation</vt:lpstr>
      <vt:lpstr>PowerPoint Presentation</vt:lpstr>
      <vt:lpstr>PowerPoint Presentation</vt:lpstr>
      <vt:lpstr>PowerPoint Presentation</vt:lpstr>
      <vt:lpstr>Main expected results</vt:lpstr>
      <vt:lpstr> Highlighted results for education models (1)</vt:lpstr>
      <vt:lpstr> Highlighted results for education models (2) </vt:lpstr>
      <vt:lpstr> Highlighted results for some of the Health Models </vt:lpstr>
      <vt:lpstr> Examples of results for various estimation models </vt:lpstr>
      <vt:lpstr>Other significant control variables </vt:lpstr>
      <vt:lpstr>5. Conclusion and Policy Implications</vt:lpstr>
      <vt:lpstr>PowerPoint Presentation</vt:lpstr>
    </vt:vector>
  </TitlesOfParts>
  <Company>DAI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Rethinking the Political Economy of Decentralization:</dc:title>
  <dc:creator>Hankla</dc:creator>
  <cp:lastModifiedBy>AYSPS</cp:lastModifiedBy>
  <cp:revision>80</cp:revision>
  <dcterms:created xsi:type="dcterms:W3CDTF">2011-08-22T17:40:16Z</dcterms:created>
  <dcterms:modified xsi:type="dcterms:W3CDTF">2018-05-09T20:34:43Z</dcterms:modified>
</cp:coreProperties>
</file>